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307" r:id="rId2"/>
    <p:sldId id="257" r:id="rId3"/>
    <p:sldId id="258" r:id="rId4"/>
    <p:sldId id="259" r:id="rId5"/>
    <p:sldId id="334" r:id="rId6"/>
    <p:sldId id="335" r:id="rId7"/>
    <p:sldId id="342" r:id="rId8"/>
    <p:sldId id="316" r:id="rId9"/>
    <p:sldId id="325" r:id="rId10"/>
    <p:sldId id="326" r:id="rId11"/>
    <p:sldId id="327" r:id="rId12"/>
    <p:sldId id="324" r:id="rId13"/>
    <p:sldId id="322" r:id="rId14"/>
    <p:sldId id="341" r:id="rId15"/>
    <p:sldId id="340" r:id="rId16"/>
    <p:sldId id="336" r:id="rId17"/>
    <p:sldId id="337" r:id="rId18"/>
    <p:sldId id="330" r:id="rId19"/>
    <p:sldId id="321" r:id="rId20"/>
    <p:sldId id="319" r:id="rId21"/>
    <p:sldId id="310" r:id="rId22"/>
    <p:sldId id="339" r:id="rId23"/>
    <p:sldId id="304" r:id="rId24"/>
    <p:sldId id="338" r:id="rId25"/>
    <p:sldId id="320" r:id="rId26"/>
    <p:sldId id="323" r:id="rId27"/>
    <p:sldId id="260" r:id="rId28"/>
    <p:sldId id="315" r:id="rId29"/>
    <p:sldId id="311" r:id="rId30"/>
    <p:sldId id="306" r:id="rId31"/>
    <p:sldId id="303" r:id="rId32"/>
    <p:sldId id="269" r:id="rId33"/>
  </p:sldIdLst>
  <p:sldSz cx="12192000" cy="6858000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Carolina de Almeida Cavalcanti" initials="ACdAC" lastIdx="3" clrIdx="0">
    <p:extLst>
      <p:ext uri="{19B8F6BF-5375-455C-9EA6-DF929625EA0E}">
        <p15:presenceInfo xmlns:p15="http://schemas.microsoft.com/office/powerpoint/2012/main" userId="S-1-5-21-759149963-2695669685-2699864868-21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66"/>
    <a:srgbClr val="72C8C4"/>
    <a:srgbClr val="DDDDDD"/>
    <a:srgbClr val="EAEAEA"/>
    <a:srgbClr val="CCECFF"/>
    <a:srgbClr val="99FFCC"/>
    <a:srgbClr val="FF7C80"/>
    <a:srgbClr val="339933"/>
    <a:srgbClr val="33CC33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18" autoAdjust="0"/>
    <p:restoredTop sz="93923" autoAdjust="0"/>
  </p:normalViewPr>
  <p:slideViewPr>
    <p:cSldViewPr snapToGrid="0">
      <p:cViewPr varScale="1">
        <p:scale>
          <a:sx n="72" d="100"/>
          <a:sy n="72" d="100"/>
        </p:scale>
        <p:origin x="59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2.4096705556699176E-2"/>
          <c:w val="0.97594964195897449"/>
          <c:h val="0.941634904799665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explosion val="1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1-0B07-4D41-933A-063E866B1511}"/>
              </c:ext>
            </c:extLst>
          </c:dPt>
          <c:dPt>
            <c:idx val="1"/>
            <c:bubble3D val="0"/>
            <c:spPr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</c:spPr>
            <c:extLst>
              <c:ext xmlns:c16="http://schemas.microsoft.com/office/drawing/2014/chart" uri="{C3380CC4-5D6E-409C-BE32-E72D297353CC}">
                <c16:uniqueId val="{00000003-0B07-4D41-933A-063E866B1511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B07-4D41-933A-063E866B15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614410972054765E-2"/>
          <c:w val="0.97594964195897471"/>
          <c:h val="0.941634904799665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F148-4E2B-83AD-3F6A3F8143F3}"/>
              </c:ext>
            </c:extLst>
          </c:dPt>
          <c:dPt>
            <c:idx val="1"/>
            <c:bubble3D val="0"/>
            <c:spPr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</c:spPr>
            <c:extLst>
              <c:ext xmlns:c16="http://schemas.microsoft.com/office/drawing/2014/chart" uri="{C3380CC4-5D6E-409C-BE32-E72D297353CC}">
                <c16:uniqueId val="{00000003-F148-4E2B-83AD-3F6A3F8143F3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148-4E2B-83AD-3F6A3F8143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614410972054765E-2"/>
          <c:w val="0.97594964195897471"/>
          <c:h val="0.9416349047996655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614410972054765E-2"/>
          <c:w val="0.97594964195897471"/>
          <c:h val="0.9416349047996655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614410972054765E-2"/>
          <c:w val="0.97594964195897471"/>
          <c:h val="0.9416349047996655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614410972054765E-2"/>
          <c:w val="0.97594964195897471"/>
          <c:h val="0.941634904799665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9310-4E75-B8F0-BA90E6112DDA}"/>
              </c:ext>
            </c:extLst>
          </c:dPt>
          <c:dPt>
            <c:idx val="1"/>
            <c:bubble3D val="0"/>
            <c:spPr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</c:spPr>
            <c:extLst>
              <c:ext xmlns:c16="http://schemas.microsoft.com/office/drawing/2014/chart" uri="{C3380CC4-5D6E-409C-BE32-E72D297353CC}">
                <c16:uniqueId val="{00000003-9310-4E75-B8F0-BA90E6112DDA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310-4E75-B8F0-BA90E6112D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2.4096705556699169E-2"/>
          <c:w val="0.97594964195897471"/>
          <c:h val="0.941634904799665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explosion val="1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1-A0E7-481E-8212-F6C07F58E5A3}"/>
              </c:ext>
            </c:extLst>
          </c:dPt>
          <c:dPt>
            <c:idx val="1"/>
            <c:bubble3D val="0"/>
            <c:spPr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</c:spPr>
            <c:extLst>
              <c:ext xmlns:c16="http://schemas.microsoft.com/office/drawing/2014/chart" uri="{C3380CC4-5D6E-409C-BE32-E72D297353CC}">
                <c16:uniqueId val="{00000003-A0E7-481E-8212-F6C07F58E5A3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0E7-481E-8212-F6C07F58E5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614410972054765E-2"/>
          <c:w val="0.97594964195897471"/>
          <c:h val="0.9416349047996655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2.4096705556699169E-2"/>
          <c:w val="0.97594964195897471"/>
          <c:h val="0.9416349047996655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 w="25400">
          <a:noFill/>
        </a:ln>
      </c:spPr>
    </c:plotArea>
    <c:plotVisOnly val="1"/>
    <c:dispBlanksAs val="zero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DEB84-555C-48E3-AACC-0E2CA4C84713}" type="datetimeFigureOut">
              <a:rPr lang="pt-BR" smtClean="0"/>
              <a:pPr/>
              <a:t>22/02/2021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8D2183-F567-482F-96ED-5D3D8E1F7E9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93622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D2183-F567-482F-96ED-5D3D8E1F7E92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23451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D2183-F567-482F-96ED-5D3D8E1F7E92}" type="slidenum">
              <a:rPr lang="pt-BR" smtClean="0"/>
              <a:pPr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78357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D2183-F567-482F-96ED-5D3D8E1F7E92}" type="slidenum">
              <a:rPr lang="pt-BR" smtClean="0"/>
              <a:pPr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90953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D2183-F567-482F-96ED-5D3D8E1F7E92}" type="slidenum">
              <a:rPr lang="pt-BR" smtClean="0"/>
              <a:pPr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83786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D2183-F567-482F-96ED-5D3D8E1F7E92}" type="slidenum">
              <a:rPr lang="pt-BR" smtClean="0"/>
              <a:pPr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53135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D2183-F567-482F-96ED-5D3D8E1F7E92}" type="slidenum">
              <a:rPr lang="pt-BR" smtClean="0"/>
              <a:pPr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70204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D2183-F567-482F-96ED-5D3D8E1F7E92}" type="slidenum">
              <a:rPr lang="pt-BR" smtClean="0"/>
              <a:pPr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61887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D2183-F567-482F-96ED-5D3D8E1F7E92}" type="slidenum">
              <a:rPr lang="pt-BR" smtClean="0"/>
              <a:pPr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6382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D2183-F567-482F-96ED-5D3D8E1F7E92}" type="slidenum">
              <a:rPr lang="pt-BR" smtClean="0"/>
              <a:pPr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87857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D2183-F567-482F-96ED-5D3D8E1F7E92}" type="slidenum">
              <a:rPr lang="pt-BR" smtClean="0"/>
              <a:pPr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37441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D2183-F567-482F-96ED-5D3D8E1F7E92}" type="slidenum">
              <a:rPr lang="pt-BR" smtClean="0"/>
              <a:pPr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8378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D2183-F567-482F-96ED-5D3D8E1F7E92}" type="slidenum">
              <a:rPr lang="pt-BR" smtClean="0"/>
              <a:pPr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37441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D2183-F567-482F-96ED-5D3D8E1F7E92}" type="slidenum">
              <a:rPr lang="pt-BR" smtClean="0"/>
              <a:pPr/>
              <a:t>25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96605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D2183-F567-482F-96ED-5D3D8E1F7E92}" type="slidenum">
              <a:rPr lang="pt-BR" smtClean="0"/>
              <a:pPr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37870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D2183-F567-482F-96ED-5D3D8E1F7E92}" type="slidenum">
              <a:rPr lang="pt-BR" smtClean="0"/>
              <a:pPr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34149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D2183-F567-482F-96ED-5D3D8E1F7E92}" type="slidenum">
              <a:rPr lang="pt-BR" smtClean="0"/>
              <a:pPr/>
              <a:t>29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91650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D2183-F567-482F-96ED-5D3D8E1F7E92}" type="slidenum">
              <a:rPr lang="pt-BR" smtClean="0"/>
              <a:pPr/>
              <a:t>30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690404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D2183-F567-482F-96ED-5D3D8E1F7E92}" type="slidenum">
              <a:rPr lang="pt-BR" smtClean="0"/>
              <a:pPr/>
              <a:t>31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32346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D2183-F567-482F-96ED-5D3D8E1F7E92}" type="slidenum">
              <a:rPr lang="pt-BR" smtClean="0"/>
              <a:pPr/>
              <a:t>32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1099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D2183-F567-482F-96ED-5D3D8E1F7E92}" type="slidenum">
              <a:rPr lang="pt-BR" smtClean="0"/>
              <a:pPr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4854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D2183-F567-482F-96ED-5D3D8E1F7E92}" type="slidenum">
              <a:rPr lang="pt-BR" smtClean="0"/>
              <a:pPr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55006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D2183-F567-482F-96ED-5D3D8E1F7E92}" type="slidenum">
              <a:rPr lang="pt-BR" smtClean="0"/>
              <a:pPr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06843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D2183-F567-482F-96ED-5D3D8E1F7E92}" type="slidenum">
              <a:rPr lang="pt-BR" smtClean="0"/>
              <a:pPr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83786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D2183-F567-482F-96ED-5D3D8E1F7E92}" type="slidenum">
              <a:rPr lang="pt-BR" smtClean="0"/>
              <a:pPr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98586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D2183-F567-482F-96ED-5D3D8E1F7E92}" type="slidenum">
              <a:rPr lang="pt-BR" smtClean="0"/>
              <a:pPr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2962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D2183-F567-482F-96ED-5D3D8E1F7E92}" type="slidenum">
              <a:rPr lang="pt-BR" smtClean="0"/>
              <a:pPr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096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B58F7-055E-4BFF-9952-B61177259E41}" type="datetime1">
              <a:rPr lang="pt-BR" smtClean="0"/>
              <a:pPr/>
              <a:t>22/02/2021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38688" y="6360558"/>
            <a:ext cx="683339" cy="365125"/>
          </a:xfrm>
        </p:spPr>
        <p:txBody>
          <a:bodyPr/>
          <a:lstStyle>
            <a:lvl1pPr>
              <a:defRPr sz="1100" b="1"/>
            </a:lvl1pPr>
          </a:lstStyle>
          <a:p>
            <a:fld id="{85EBF05E-5359-4A42-B8FC-63446AD3A6E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6153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FDE4A-EE51-41BE-A39F-33461633BCB6}" type="datetime1">
              <a:rPr lang="pt-BR" smtClean="0"/>
              <a:pPr/>
              <a:t>22/02/2021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1772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FCA7-C8BE-4C45-B06E-4BCFD2D2D957}" type="datetime1">
              <a:rPr lang="pt-BR" smtClean="0"/>
              <a:pPr/>
              <a:t>22/02/2021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25805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1397E-3F17-4511-B051-AB6AD2923A53}" type="datetime1">
              <a:rPr lang="pt-BR" smtClean="0"/>
              <a:pPr/>
              <a:t>22/02/2021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5302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33222-5007-4F74-8D0E-4743BCB8A6EE}" type="datetime1">
              <a:rPr lang="pt-BR" smtClean="0"/>
              <a:pPr/>
              <a:t>22/02/2021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818283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101F1-A87C-474B-AB1A-2EE8B85606E9}" type="datetime1">
              <a:rPr lang="pt-BR" smtClean="0"/>
              <a:pPr/>
              <a:t>22/02/2021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0135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2B224-415D-4CAC-971C-DDA0F1E9E46F}" type="datetime1">
              <a:rPr lang="pt-BR" smtClean="0"/>
              <a:pPr/>
              <a:t>22/02/2021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10339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BE578-F7BE-4F75-BE61-367589544840}" type="datetime1">
              <a:rPr lang="pt-BR" smtClean="0"/>
              <a:pPr/>
              <a:t>22/02/2021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66808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6B11-3FE9-4494-827D-FFECF9AACF39}" type="datetime1">
              <a:rPr lang="pt-BR" smtClean="0"/>
              <a:pPr/>
              <a:t>22/02/2021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2250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E6050-4454-4A6E-BE80-1F748CB8C62C}" type="datetime1">
              <a:rPr lang="pt-BR" smtClean="0"/>
              <a:pPr/>
              <a:t>22/02/2021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1423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532DD-84CE-4931-BE8E-D33AECB0E0A9}" type="datetime1">
              <a:rPr lang="pt-BR" smtClean="0"/>
              <a:pPr/>
              <a:t>22/02/2021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41821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CF198-EAE6-4D56-9F4C-FDEB1CBB2430}" type="datetime1">
              <a:rPr lang="pt-BR" smtClean="0"/>
              <a:pPr/>
              <a:t>22/02/2021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7174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1DA04-4909-45E1-8AA6-ABB5FB5394DB}" type="datetime1">
              <a:rPr lang="pt-BR" smtClean="0"/>
              <a:pPr/>
              <a:t>22/02/2021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057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A65A-1134-4895-B4B6-D586257A3F57}" type="datetime1">
              <a:rPr lang="pt-BR" smtClean="0"/>
              <a:pPr/>
              <a:t>22/02/2021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387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C29A8-4DD6-40EC-98F7-0E8B323BA36E}" type="datetime1">
              <a:rPr lang="pt-BR" smtClean="0"/>
              <a:pPr/>
              <a:t>22/02/2021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7968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82D0-3DF0-441F-8EAA-205381514DF1}" type="datetime1">
              <a:rPr lang="pt-BR" smtClean="0"/>
              <a:pPr/>
              <a:t>22/02/2021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9270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4E66E-D34E-4CBA-A52D-C6CF16700DE1}" type="datetime1">
              <a:rPr lang="pt-BR" smtClean="0"/>
              <a:pPr/>
              <a:t>22/02/2021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5EBF05E-5359-4A42-B8FC-63446AD3A6E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738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hyperlink" Target="http://www.niteroi.rj.gov.br/" TargetMode="External"/><Relationship Id="rId4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1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13" Type="http://schemas.openxmlformats.org/officeDocument/2006/relationships/image" Target="../media/image2.jpeg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12" Type="http://schemas.openxmlformats.org/officeDocument/2006/relationships/chart" Target="../charts/chart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11" Type="http://schemas.openxmlformats.org/officeDocument/2006/relationships/chart" Target="../charts/chart8.xml"/><Relationship Id="rId5" Type="http://schemas.openxmlformats.org/officeDocument/2006/relationships/chart" Target="../charts/chart3.xml"/><Relationship Id="rId10" Type="http://schemas.openxmlformats.org/officeDocument/2006/relationships/chart" Target="../charts/chart7.xml"/><Relationship Id="rId4" Type="http://schemas.openxmlformats.org/officeDocument/2006/relationships/chart" Target="../charts/chart2.xml"/><Relationship Id="rId9" Type="http://schemas.openxmlformats.org/officeDocument/2006/relationships/chart" Target="../charts/chart6.xml"/><Relationship Id="rId1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>
            <a:extLst>
              <a:ext uri="{FF2B5EF4-FFF2-40B4-BE49-F238E27FC236}">
                <a16:creationId xmlns:a16="http://schemas.microsoft.com/office/drawing/2014/main" id="{B6914B57-32F3-446D-9E74-E8CAB2F919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5827988"/>
            <a:ext cx="4528459" cy="880089"/>
          </a:xfrm>
          <a:prstGeom prst="rect">
            <a:avLst/>
          </a:prstGeom>
        </p:spPr>
      </p:pic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D9F2ED31-A522-45B5-951D-E3F1A3E75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1</a:t>
            </a:fld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18CA9095-F782-44E1-9114-5A4EDFDF1B6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3195287" y="291954"/>
            <a:ext cx="4794069" cy="5016852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DA1D1256-B8EA-41E1-BCD4-57D291767A7E}"/>
              </a:ext>
            </a:extLst>
          </p:cNvPr>
          <p:cNvSpPr/>
          <p:nvPr/>
        </p:nvSpPr>
        <p:spPr>
          <a:xfrm>
            <a:off x="4482675" y="5111555"/>
            <a:ext cx="2252869" cy="5191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TextBox 293">
            <a:extLst>
              <a:ext uri="{FF2B5EF4-FFF2-40B4-BE49-F238E27FC236}">
                <a16:creationId xmlns:a16="http://schemas.microsoft.com/office/drawing/2014/main" id="{5F98A9F9-7489-40FB-9B8E-26B885F4CF3B}"/>
              </a:ext>
            </a:extLst>
          </p:cNvPr>
          <p:cNvSpPr txBox="1"/>
          <p:nvPr/>
        </p:nvSpPr>
        <p:spPr>
          <a:xfrm>
            <a:off x="4210656" y="5085051"/>
            <a:ext cx="2796905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0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2019 - 2020</a:t>
            </a:r>
          </a:p>
          <a:p>
            <a:pPr algn="ctr"/>
            <a:endParaRPr lang="ko-KR" altLang="en-US" sz="1400" i="1" dirty="0">
              <a:solidFill>
                <a:schemeClr val="bg1">
                  <a:lumMod val="9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2969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Oval 553">
            <a:extLst>
              <a:ext uri="{FF2B5EF4-FFF2-40B4-BE49-F238E27FC236}">
                <a16:creationId xmlns:a16="http://schemas.microsoft.com/office/drawing/2014/main" id="{C7475DDD-04F0-419E-B196-38BB8768A215}"/>
              </a:ext>
            </a:extLst>
          </p:cNvPr>
          <p:cNvSpPr/>
          <p:nvPr/>
        </p:nvSpPr>
        <p:spPr>
          <a:xfrm>
            <a:off x="4808274" y="2009733"/>
            <a:ext cx="1152128" cy="1152128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latin typeface="Calibri" pitchFamily="34" charset="0"/>
            </a:endParaRPr>
          </a:p>
        </p:txBody>
      </p:sp>
      <p:sp>
        <p:nvSpPr>
          <p:cNvPr id="59" name="Oval 559">
            <a:extLst>
              <a:ext uri="{FF2B5EF4-FFF2-40B4-BE49-F238E27FC236}">
                <a16:creationId xmlns:a16="http://schemas.microsoft.com/office/drawing/2014/main" id="{C69ADDDC-B03C-4A82-844F-E908EE074DE9}"/>
              </a:ext>
            </a:extLst>
          </p:cNvPr>
          <p:cNvSpPr/>
          <p:nvPr/>
        </p:nvSpPr>
        <p:spPr>
          <a:xfrm>
            <a:off x="4836578" y="3995582"/>
            <a:ext cx="1152128" cy="1152128"/>
          </a:xfrm>
          <a:prstGeom prst="ellipse">
            <a:avLst/>
          </a:prstGeom>
          <a:solidFill>
            <a:schemeClr val="bg1">
              <a:lumMod val="6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latin typeface="Calibri" pitchFamily="34" charset="0"/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ED97021D-F78A-4DA5-814E-2E4E1BC5EDCD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063D840-A8DF-4FF9-BA65-A91663D3EB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sp>
        <p:nvSpPr>
          <p:cNvPr id="49" name="CaixaDeTexto 48">
            <a:extLst>
              <a:ext uri="{FF2B5EF4-FFF2-40B4-BE49-F238E27FC236}">
                <a16:creationId xmlns:a16="http://schemas.microsoft.com/office/drawing/2014/main" id="{FC4C00DA-56E1-4D3B-BE21-106DA04842DE}"/>
              </a:ext>
            </a:extLst>
          </p:cNvPr>
          <p:cNvSpPr txBox="1"/>
          <p:nvPr/>
        </p:nvSpPr>
        <p:spPr>
          <a:xfrm>
            <a:off x="278292" y="172279"/>
            <a:ext cx="1096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anose="020F0502020204030204" pitchFamily="34" charset="0"/>
              </a:rPr>
              <a:t>PLANO DE INTEGRIDADE – AÇÕES</a:t>
            </a:r>
          </a:p>
        </p:txBody>
      </p:sp>
      <p:sp>
        <p:nvSpPr>
          <p:cNvPr id="50" name="Freeform 63">
            <a:extLst>
              <a:ext uri="{FF2B5EF4-FFF2-40B4-BE49-F238E27FC236}">
                <a16:creationId xmlns:a16="http://schemas.microsoft.com/office/drawing/2014/main" id="{3B39DC1E-0178-40FA-8BA7-3A398743BA8B}"/>
              </a:ext>
            </a:extLst>
          </p:cNvPr>
          <p:cNvSpPr/>
          <p:nvPr/>
        </p:nvSpPr>
        <p:spPr>
          <a:xfrm>
            <a:off x="5554320" y="1707684"/>
            <a:ext cx="4935149" cy="715740"/>
          </a:xfrm>
          <a:custGeom>
            <a:avLst/>
            <a:gdLst/>
            <a:ahLst/>
            <a:cxnLst/>
            <a:rect l="l" t="t" r="r" b="b"/>
            <a:pathLst>
              <a:path w="6729602" h="2039686">
                <a:moveTo>
                  <a:pt x="1689042" y="0"/>
                </a:moveTo>
                <a:lnTo>
                  <a:pt x="6729602" y="0"/>
                </a:lnTo>
                <a:lnTo>
                  <a:pt x="6729602" y="936104"/>
                </a:lnTo>
                <a:lnTo>
                  <a:pt x="1689042" y="936104"/>
                </a:lnTo>
                <a:lnTo>
                  <a:pt x="1689042" y="928834"/>
                </a:lnTo>
                <a:lnTo>
                  <a:pt x="0" y="2039686"/>
                </a:lnTo>
                <a:lnTo>
                  <a:pt x="1689042" y="3058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90000"/>
                </a:schemeClr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latin typeface="Calibri" pitchFamily="34" charset="0"/>
            </a:endParaRPr>
          </a:p>
        </p:txBody>
      </p:sp>
      <p:sp>
        <p:nvSpPr>
          <p:cNvPr id="52" name="TextBox 555">
            <a:extLst>
              <a:ext uri="{FF2B5EF4-FFF2-40B4-BE49-F238E27FC236}">
                <a16:creationId xmlns:a16="http://schemas.microsoft.com/office/drawing/2014/main" id="{36D22670-6AFB-4FBF-ACB4-654031707249}"/>
              </a:ext>
            </a:extLst>
          </p:cNvPr>
          <p:cNvSpPr txBox="1"/>
          <p:nvPr/>
        </p:nvSpPr>
        <p:spPr>
          <a:xfrm>
            <a:off x="6602727" y="2065554"/>
            <a:ext cx="39978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FZShuTi" pitchFamily="2" charset="-122"/>
                <a:cs typeface="Arial" pitchFamily="34" charset="0"/>
              </a:rPr>
              <a:t>Criação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FZShuTi" pitchFamily="2" charset="-122"/>
                <a:cs typeface="Arial" pitchFamily="34" charset="0"/>
              </a:rPr>
              <a:t> da rede municipal de controle 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FZShuTi" pitchFamily="2" charset="-122"/>
                <a:cs typeface="Arial" pitchFamily="34" charset="0"/>
              </a:rPr>
              <a:t>interno com o objetivo de compartilhar conceitos, informações, boas práticas e experiências sobre controle interno, com o devido auxílio mútuo, dentro de suas esferas de competência, estabelecendo auditorias compartilhadas, Jornadas Técnicas, Cafés legais, dentre outras ações. Além disso, objetiva auxiliar e subsidiar a ação fiscalizatória executada pelo controle externo.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53" name="TextBox 556">
            <a:extLst>
              <a:ext uri="{FF2B5EF4-FFF2-40B4-BE49-F238E27FC236}">
                <a16:creationId xmlns:a16="http://schemas.microsoft.com/office/drawing/2014/main" id="{F68791B6-EA8C-497C-85FB-DCCBBA429198}"/>
              </a:ext>
            </a:extLst>
          </p:cNvPr>
          <p:cNvSpPr txBox="1"/>
          <p:nvPr/>
        </p:nvSpPr>
        <p:spPr>
          <a:xfrm>
            <a:off x="7846132" y="1707684"/>
            <a:ext cx="25031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latin typeface="Calibri" pitchFamily="34" charset="0"/>
                <a:ea typeface="FZShuTi" pitchFamily="2" charset="-122"/>
                <a:cs typeface="Arial" pitchFamily="34" charset="0"/>
              </a:rPr>
              <a:t>REDE DE CONTROLE</a:t>
            </a:r>
            <a:endParaRPr lang="ko-KR" altLang="en-US" sz="1600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54" name="TextBox 557">
            <a:extLst>
              <a:ext uri="{FF2B5EF4-FFF2-40B4-BE49-F238E27FC236}">
                <a16:creationId xmlns:a16="http://schemas.microsoft.com/office/drawing/2014/main" id="{87E9F93F-4FE2-4A84-9F35-8FFA1314CA83}"/>
              </a:ext>
            </a:extLst>
          </p:cNvPr>
          <p:cNvSpPr txBox="1"/>
          <p:nvPr/>
        </p:nvSpPr>
        <p:spPr>
          <a:xfrm>
            <a:off x="5018012" y="2314323"/>
            <a:ext cx="57606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  <a:t>01</a:t>
            </a:r>
            <a:endParaRPr lang="ko-KR" altLang="en-US" sz="3200" b="1" dirty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57" name="Retângulo: Cantos Arredondados 56">
            <a:extLst>
              <a:ext uri="{FF2B5EF4-FFF2-40B4-BE49-F238E27FC236}">
                <a16:creationId xmlns:a16="http://schemas.microsoft.com/office/drawing/2014/main" id="{2F3BEA2B-F97B-4942-A4E5-C12B75570F3C}"/>
              </a:ext>
            </a:extLst>
          </p:cNvPr>
          <p:cNvSpPr/>
          <p:nvPr/>
        </p:nvSpPr>
        <p:spPr>
          <a:xfrm>
            <a:off x="4176747" y="1401078"/>
            <a:ext cx="7338769" cy="528073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8" name="Freeform 109">
            <a:extLst>
              <a:ext uri="{FF2B5EF4-FFF2-40B4-BE49-F238E27FC236}">
                <a16:creationId xmlns:a16="http://schemas.microsoft.com/office/drawing/2014/main" id="{19E6835E-C378-45EA-9AEB-1749EFC80348}"/>
              </a:ext>
            </a:extLst>
          </p:cNvPr>
          <p:cNvSpPr/>
          <p:nvPr/>
        </p:nvSpPr>
        <p:spPr>
          <a:xfrm>
            <a:off x="5582624" y="3664377"/>
            <a:ext cx="4906845" cy="744896"/>
          </a:xfrm>
          <a:custGeom>
            <a:avLst/>
            <a:gdLst/>
            <a:ahLst/>
            <a:cxnLst/>
            <a:rect l="l" t="t" r="r" b="b"/>
            <a:pathLst>
              <a:path w="6729602" h="2039686">
                <a:moveTo>
                  <a:pt x="1689042" y="0"/>
                </a:moveTo>
                <a:lnTo>
                  <a:pt x="6729602" y="0"/>
                </a:lnTo>
                <a:lnTo>
                  <a:pt x="6729602" y="936104"/>
                </a:lnTo>
                <a:lnTo>
                  <a:pt x="1689042" y="936104"/>
                </a:lnTo>
                <a:lnTo>
                  <a:pt x="1689042" y="928834"/>
                </a:lnTo>
                <a:lnTo>
                  <a:pt x="0" y="2039686"/>
                </a:lnTo>
                <a:lnTo>
                  <a:pt x="1689042" y="305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latin typeface="Calibri" pitchFamily="34" charset="0"/>
            </a:endParaRPr>
          </a:p>
        </p:txBody>
      </p:sp>
      <p:sp>
        <p:nvSpPr>
          <p:cNvPr id="64" name="TextBox 561">
            <a:extLst>
              <a:ext uri="{FF2B5EF4-FFF2-40B4-BE49-F238E27FC236}">
                <a16:creationId xmlns:a16="http://schemas.microsoft.com/office/drawing/2014/main" id="{4022C790-6491-4B9F-B1A3-A348A789CCAF}"/>
              </a:ext>
            </a:extLst>
          </p:cNvPr>
          <p:cNvSpPr txBox="1"/>
          <p:nvPr/>
        </p:nvSpPr>
        <p:spPr>
          <a:xfrm>
            <a:off x="6707323" y="4031230"/>
            <a:ext cx="38294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FZShuTi" pitchFamily="2" charset="-122"/>
                <a:cs typeface="Arial" pitchFamily="34" charset="0"/>
              </a:rPr>
              <a:t>Estabelecimento de Termos de Requisitos Mínimos –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FZShuTi" pitchFamily="2" charset="-122"/>
                <a:cs typeface="Arial" pitchFamily="34" charset="0"/>
              </a:rPr>
              <a:t>TRMs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FZShuTi" pitchFamily="2" charset="-122"/>
                <a:cs typeface="Arial" pitchFamily="34" charset="0"/>
              </a:rPr>
              <a:t>, que especificam as exigências mínimas que devem ser observadas previamente pelo gestor, de forma a orientar a instrução dos processos administrativos submetidos à análise da CGM.</a:t>
            </a:r>
          </a:p>
          <a:p>
            <a:pPr algn="just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FZShuTi" pitchFamily="2" charset="-122"/>
                <a:cs typeface="Arial" pitchFamily="34" charset="0"/>
              </a:rPr>
              <a:t>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65" name="TextBox 562">
            <a:extLst>
              <a:ext uri="{FF2B5EF4-FFF2-40B4-BE49-F238E27FC236}">
                <a16:creationId xmlns:a16="http://schemas.microsoft.com/office/drawing/2014/main" id="{2C4C4C14-9F29-4375-A9B3-BF294ACC92CD}"/>
              </a:ext>
            </a:extLst>
          </p:cNvPr>
          <p:cNvSpPr txBox="1"/>
          <p:nvPr/>
        </p:nvSpPr>
        <p:spPr>
          <a:xfrm>
            <a:off x="6940923" y="3657740"/>
            <a:ext cx="3897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Calibri" pitchFamily="34" charset="0"/>
                <a:ea typeface="FZShuTi" pitchFamily="2" charset="-122"/>
                <a:cs typeface="Arial" pitchFamily="34" charset="0"/>
              </a:rPr>
              <a:t>TERMOS DE REQUISITOS MÍNIMOS -TRMs</a:t>
            </a:r>
            <a:endParaRPr lang="ko-KR" altLang="en-US" sz="1400" b="1" dirty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66" name="TextBox 563">
            <a:extLst>
              <a:ext uri="{FF2B5EF4-FFF2-40B4-BE49-F238E27FC236}">
                <a16:creationId xmlns:a16="http://schemas.microsoft.com/office/drawing/2014/main" id="{3D7243BE-A650-466A-8878-02D557767DA6}"/>
              </a:ext>
            </a:extLst>
          </p:cNvPr>
          <p:cNvSpPr txBox="1"/>
          <p:nvPr/>
        </p:nvSpPr>
        <p:spPr>
          <a:xfrm>
            <a:off x="5101772" y="4351549"/>
            <a:ext cx="57606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3200" b="1" dirty="0">
                <a:latin typeface="Calibri" pitchFamily="34" charset="0"/>
                <a:cs typeface="Arial" pitchFamily="34" charset="0"/>
              </a:rPr>
              <a:t>02</a:t>
            </a:r>
            <a:endParaRPr lang="ko-KR" altLang="en-US" sz="3200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67" name="Retângulo: Cantos Arredondados 66">
            <a:extLst>
              <a:ext uri="{FF2B5EF4-FFF2-40B4-BE49-F238E27FC236}">
                <a16:creationId xmlns:a16="http://schemas.microsoft.com/office/drawing/2014/main" id="{EEE4646D-7844-4618-B12D-DE50864BD3BD}"/>
              </a:ext>
            </a:extLst>
          </p:cNvPr>
          <p:cNvSpPr/>
          <p:nvPr/>
        </p:nvSpPr>
        <p:spPr>
          <a:xfrm>
            <a:off x="5806668" y="1074248"/>
            <a:ext cx="4173377" cy="4652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pt-BR" sz="1100" dirty="0">
              <a:latin typeface="Calibri" pitchFamily="34" charset="0"/>
              <a:cs typeface="Times New Roman" panose="02020603050405020304" pitchFamily="18" charset="0"/>
            </a:endParaRPr>
          </a:p>
        </p:txBody>
      </p:sp>
      <p:sp>
        <p:nvSpPr>
          <p:cNvPr id="56" name="TextBox 92">
            <a:extLst>
              <a:ext uri="{FF2B5EF4-FFF2-40B4-BE49-F238E27FC236}">
                <a16:creationId xmlns:a16="http://schemas.microsoft.com/office/drawing/2014/main" id="{96499865-FB42-4226-8321-25A5BA0F9024}"/>
              </a:ext>
            </a:extLst>
          </p:cNvPr>
          <p:cNvSpPr txBox="1"/>
          <p:nvPr/>
        </p:nvSpPr>
        <p:spPr>
          <a:xfrm>
            <a:off x="5839731" y="1058268"/>
            <a:ext cx="39877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pitchFamily="34" charset="0"/>
              </a:rPr>
              <a:t>AÇÕES:</a:t>
            </a:r>
            <a:endParaRPr lang="ko-KR" altLang="en-US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itchFamily="34" charset="0"/>
              <a:cs typeface="Arial" pitchFamily="34" charset="0"/>
            </a:endParaRPr>
          </a:p>
        </p:txBody>
      </p:sp>
      <p:sp>
        <p:nvSpPr>
          <p:cNvPr id="2" name="Fluxograma: Conector 1">
            <a:extLst>
              <a:ext uri="{FF2B5EF4-FFF2-40B4-BE49-F238E27FC236}">
                <a16:creationId xmlns:a16="http://schemas.microsoft.com/office/drawing/2014/main" id="{495AA449-9888-4B08-AB7E-23914158420A}"/>
              </a:ext>
            </a:extLst>
          </p:cNvPr>
          <p:cNvSpPr/>
          <p:nvPr/>
        </p:nvSpPr>
        <p:spPr>
          <a:xfrm>
            <a:off x="4836578" y="5467666"/>
            <a:ext cx="1152128" cy="1152128"/>
          </a:xfrm>
          <a:prstGeom prst="flowChartConnector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" name="Freeform 63">
            <a:extLst>
              <a:ext uri="{FF2B5EF4-FFF2-40B4-BE49-F238E27FC236}">
                <a16:creationId xmlns:a16="http://schemas.microsoft.com/office/drawing/2014/main" id="{E4009DE2-E838-4A81-A17A-496A4EE6BD89}"/>
              </a:ext>
            </a:extLst>
          </p:cNvPr>
          <p:cNvSpPr/>
          <p:nvPr/>
        </p:nvSpPr>
        <p:spPr>
          <a:xfrm>
            <a:off x="5612148" y="5149863"/>
            <a:ext cx="4935149" cy="715740"/>
          </a:xfrm>
          <a:custGeom>
            <a:avLst/>
            <a:gdLst/>
            <a:ahLst/>
            <a:cxnLst/>
            <a:rect l="l" t="t" r="r" b="b"/>
            <a:pathLst>
              <a:path w="6729602" h="2039686">
                <a:moveTo>
                  <a:pt x="1689042" y="0"/>
                </a:moveTo>
                <a:lnTo>
                  <a:pt x="6729602" y="0"/>
                </a:lnTo>
                <a:lnTo>
                  <a:pt x="6729602" y="936104"/>
                </a:lnTo>
                <a:lnTo>
                  <a:pt x="1689042" y="936104"/>
                </a:lnTo>
                <a:lnTo>
                  <a:pt x="1689042" y="928834"/>
                </a:lnTo>
                <a:lnTo>
                  <a:pt x="0" y="2039686"/>
                </a:lnTo>
                <a:lnTo>
                  <a:pt x="1689042" y="3058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latin typeface="Calibri" pitchFamily="34" charset="0"/>
            </a:endParaRPr>
          </a:p>
        </p:txBody>
      </p:sp>
      <p:sp>
        <p:nvSpPr>
          <p:cNvPr id="26" name="TextBox 563">
            <a:extLst>
              <a:ext uri="{FF2B5EF4-FFF2-40B4-BE49-F238E27FC236}">
                <a16:creationId xmlns:a16="http://schemas.microsoft.com/office/drawing/2014/main" id="{0961AF8F-3910-4CD8-AF27-92E3819B69EF}"/>
              </a:ext>
            </a:extLst>
          </p:cNvPr>
          <p:cNvSpPr txBox="1"/>
          <p:nvPr/>
        </p:nvSpPr>
        <p:spPr>
          <a:xfrm>
            <a:off x="5096306" y="5761942"/>
            <a:ext cx="57606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3200" b="1" dirty="0">
                <a:latin typeface="Calibri" pitchFamily="34" charset="0"/>
                <a:cs typeface="Arial" pitchFamily="34" charset="0"/>
              </a:rPr>
              <a:t>03</a:t>
            </a:r>
            <a:endParaRPr lang="ko-KR" altLang="en-US" sz="3200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7" name="TextBox 562">
            <a:extLst>
              <a:ext uri="{FF2B5EF4-FFF2-40B4-BE49-F238E27FC236}">
                <a16:creationId xmlns:a16="http://schemas.microsoft.com/office/drawing/2014/main" id="{6A1C0A4E-6798-46DC-B1A8-8BEB324A5F3E}"/>
              </a:ext>
            </a:extLst>
          </p:cNvPr>
          <p:cNvSpPr txBox="1"/>
          <p:nvPr/>
        </p:nvSpPr>
        <p:spPr>
          <a:xfrm>
            <a:off x="7679464" y="5138336"/>
            <a:ext cx="2398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altLang="ko-KR" sz="1600" b="1" dirty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  <a:t>FLUXO DE TRAMITAÇÃO</a:t>
            </a:r>
            <a:endParaRPr lang="ko-KR" altLang="en-US" sz="1600" b="1" dirty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9" name="TextBox 561">
            <a:extLst>
              <a:ext uri="{FF2B5EF4-FFF2-40B4-BE49-F238E27FC236}">
                <a16:creationId xmlns:a16="http://schemas.microsoft.com/office/drawing/2014/main" id="{284B99DB-ECE2-4AAB-A1AA-93E5AEF42619}"/>
              </a:ext>
            </a:extLst>
          </p:cNvPr>
          <p:cNvSpPr txBox="1"/>
          <p:nvPr/>
        </p:nvSpPr>
        <p:spPr>
          <a:xfrm>
            <a:off x="6752329" y="5537628"/>
            <a:ext cx="3829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FZShuTi" pitchFamily="2" charset="-122"/>
                <a:cs typeface="Arial" pitchFamily="34" charset="0"/>
              </a:rPr>
              <a:t>Estabelecimento de fluxo para a tramitação de processos no âmbito da PMN.</a:t>
            </a:r>
          </a:p>
          <a:p>
            <a:pPr algn="just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FZShuTi" pitchFamily="2" charset="-122"/>
                <a:cs typeface="Arial" pitchFamily="34" charset="0"/>
              </a:rPr>
              <a:t>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28" name="Imagem 27">
            <a:extLst>
              <a:ext uri="{FF2B5EF4-FFF2-40B4-BE49-F238E27FC236}">
                <a16:creationId xmlns:a16="http://schemas.microsoft.com/office/drawing/2014/main" id="{3DAF1B2B-4AE5-402A-981E-29E51F5A047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280747" y="1582723"/>
            <a:ext cx="3534416" cy="3698661"/>
          </a:xfrm>
          <a:prstGeom prst="rect">
            <a:avLst/>
          </a:prstGeom>
        </p:spPr>
      </p:pic>
      <p:sp>
        <p:nvSpPr>
          <p:cNvPr id="30" name="Espaço Reservado para Número de Slide 1">
            <a:extLst>
              <a:ext uri="{FF2B5EF4-FFF2-40B4-BE49-F238E27FC236}">
                <a16:creationId xmlns:a16="http://schemas.microsoft.com/office/drawing/2014/main" id="{47AA686D-CA9D-4393-A7F9-FBEBD84B3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38688" y="6360558"/>
            <a:ext cx="683339" cy="365125"/>
          </a:xfrm>
        </p:spPr>
        <p:txBody>
          <a:bodyPr/>
          <a:lstStyle/>
          <a:p>
            <a:fld id="{85EBF05E-5359-4A42-B8FC-63446AD3A6E7}" type="slidenum">
              <a:rPr lang="pt-BR" smtClean="0"/>
              <a:pPr/>
              <a:t>10</a:t>
            </a:fld>
            <a:endParaRPr lang="pt-BR"/>
          </a:p>
        </p:txBody>
      </p:sp>
      <p:pic>
        <p:nvPicPr>
          <p:cNvPr id="31" name="Imagem 30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0529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ED97021D-F78A-4DA5-814E-2E4E1BC5EDCD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063D840-A8DF-4FF9-BA65-A91663D3EB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C8A8BD8B-913A-4694-A639-4BB49EDE0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11</a:t>
            </a:fld>
            <a:endParaRPr lang="pt-BR"/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FC4C00DA-56E1-4D3B-BE21-106DA04842DE}"/>
              </a:ext>
            </a:extLst>
          </p:cNvPr>
          <p:cNvSpPr txBox="1"/>
          <p:nvPr/>
        </p:nvSpPr>
        <p:spPr>
          <a:xfrm>
            <a:off x="278292" y="172279"/>
            <a:ext cx="1096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anose="020F0502020204030204" pitchFamily="34" charset="0"/>
              </a:rPr>
              <a:t>PLANO DE INTEGRIDADE: AÇÃO 1 – EIXO 1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3DA8C645-4A71-4200-A520-0704A8367290}"/>
              </a:ext>
            </a:extLst>
          </p:cNvPr>
          <p:cNvSpPr txBox="1"/>
          <p:nvPr/>
        </p:nvSpPr>
        <p:spPr>
          <a:xfrm>
            <a:off x="4624252" y="1523111"/>
            <a:ext cx="625274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600" u="sng" dirty="0">
                <a:solidFill>
                  <a:schemeClr val="accent1"/>
                </a:solidFill>
                <a:latin typeface="Calibri" pitchFamily="34" charset="0"/>
              </a:rPr>
              <a:t>AÇÃO 1:</a:t>
            </a:r>
          </a:p>
          <a:p>
            <a:pPr algn="ctr"/>
            <a:r>
              <a:rPr lang="pt-BR" sz="6600" dirty="0">
                <a:solidFill>
                  <a:schemeClr val="accent1"/>
                </a:solidFill>
                <a:latin typeface="Calibri" pitchFamily="34" charset="0"/>
              </a:rPr>
              <a:t>  </a:t>
            </a:r>
            <a:r>
              <a:rPr lang="pt-BR" sz="5400" dirty="0">
                <a:solidFill>
                  <a:schemeClr val="accent1"/>
                </a:solidFill>
                <a:latin typeface="Calibri" pitchFamily="34" charset="0"/>
              </a:rPr>
              <a:t>REDE MUNICIPAL DE CONTROLE INTERNO</a:t>
            </a:r>
            <a:endParaRPr lang="pt-BR" sz="6600" dirty="0">
              <a:solidFill>
                <a:schemeClr val="accent1"/>
              </a:solidFill>
              <a:latin typeface="Calibri" pitchFamily="34" charset="0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3DAF1B2B-4AE5-402A-981E-29E51F5A047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280747" y="1582723"/>
            <a:ext cx="3534416" cy="3698661"/>
          </a:xfrm>
          <a:prstGeom prst="rect">
            <a:avLst/>
          </a:prstGeom>
        </p:spPr>
      </p:pic>
      <p:sp>
        <p:nvSpPr>
          <p:cNvPr id="10" name="Retângulo: Cantos Arredondados 43">
            <a:extLst>
              <a:ext uri="{FF2B5EF4-FFF2-40B4-BE49-F238E27FC236}">
                <a16:creationId xmlns:a16="http://schemas.microsoft.com/office/drawing/2014/main" id="{5F7FFC80-6100-4052-9650-5D9260A2404E}"/>
              </a:ext>
            </a:extLst>
          </p:cNvPr>
          <p:cNvSpPr/>
          <p:nvPr/>
        </p:nvSpPr>
        <p:spPr>
          <a:xfrm>
            <a:off x="5029199" y="1463040"/>
            <a:ext cx="5603967" cy="397110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Calibri" pitchFamily="34" charset="0"/>
            </a:endParaRP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170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ED97021D-F78A-4DA5-814E-2E4E1BC5EDCD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063D840-A8DF-4FF9-BA65-A91663D3EB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C8A8BD8B-913A-4694-A639-4BB49EDE0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12</a:t>
            </a:fld>
            <a:endParaRPr lang="pt-BR"/>
          </a:p>
        </p:txBody>
      </p:sp>
      <p:grpSp>
        <p:nvGrpSpPr>
          <p:cNvPr id="20" name="Group 25">
            <a:extLst>
              <a:ext uri="{FF2B5EF4-FFF2-40B4-BE49-F238E27FC236}">
                <a16:creationId xmlns:a16="http://schemas.microsoft.com/office/drawing/2014/main" id="{35E81856-57CB-40C9-AD98-8A2EB8A276A0}"/>
              </a:ext>
            </a:extLst>
          </p:cNvPr>
          <p:cNvGrpSpPr/>
          <p:nvPr/>
        </p:nvGrpSpPr>
        <p:grpSpPr>
          <a:xfrm>
            <a:off x="7074229" y="1397923"/>
            <a:ext cx="4166048" cy="4094702"/>
            <a:chOff x="2269726" y="1418075"/>
            <a:chExt cx="4590775" cy="4512155"/>
          </a:xfrm>
        </p:grpSpPr>
        <p:grpSp>
          <p:nvGrpSpPr>
            <p:cNvPr id="21" name="Group 23">
              <a:extLst>
                <a:ext uri="{FF2B5EF4-FFF2-40B4-BE49-F238E27FC236}">
                  <a16:creationId xmlns:a16="http://schemas.microsoft.com/office/drawing/2014/main" id="{B86A8410-E7DE-4517-94DF-0D9924C1E98F}"/>
                </a:ext>
              </a:extLst>
            </p:cNvPr>
            <p:cNvGrpSpPr/>
            <p:nvPr/>
          </p:nvGrpSpPr>
          <p:grpSpPr>
            <a:xfrm>
              <a:off x="2994902" y="2096400"/>
              <a:ext cx="3137846" cy="3150074"/>
              <a:chOff x="2767654" y="1829193"/>
              <a:chExt cx="3627594" cy="3641730"/>
            </a:xfrm>
          </p:grpSpPr>
          <p:sp>
            <p:nvSpPr>
              <p:cNvPr id="36" name="Oval 21">
                <a:extLst>
                  <a:ext uri="{FF2B5EF4-FFF2-40B4-BE49-F238E27FC236}">
                    <a16:creationId xmlns:a16="http://schemas.microsoft.com/office/drawing/2014/main" id="{3AB2891B-C230-4AC1-9A0A-CD0978AF68D0}"/>
                  </a:ext>
                </a:extLst>
              </p:cNvPr>
              <p:cNvSpPr/>
              <p:nvPr/>
            </p:nvSpPr>
            <p:spPr>
              <a:xfrm>
                <a:off x="3491880" y="2564780"/>
                <a:ext cx="2160240" cy="2160240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9000"/>
                    </a:schemeClr>
                  </a:gs>
                </a:gsLst>
                <a:lin ang="16800000" scaled="0"/>
              </a:gradFill>
              <a:ln w="19050">
                <a:gradFill>
                  <a:gsLst>
                    <a:gs pos="0">
                      <a:schemeClr val="bg1"/>
                    </a:gs>
                    <a:gs pos="50000">
                      <a:schemeClr val="bg1">
                        <a:alpha val="65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7200000" scaled="0"/>
                </a:gradFill>
              </a:ln>
              <a:effectLst>
                <a:outerShdw blurRad="25400" dist="12700" dir="8100000" algn="tr" rotWithShape="0">
                  <a:prstClr val="black">
                    <a:alpha val="23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Calibri" pitchFamily="34" charset="0"/>
                </a:endParaRPr>
              </a:p>
            </p:txBody>
          </p:sp>
          <p:grpSp>
            <p:nvGrpSpPr>
              <p:cNvPr id="37" name="Group 22">
                <a:extLst>
                  <a:ext uri="{FF2B5EF4-FFF2-40B4-BE49-F238E27FC236}">
                    <a16:creationId xmlns:a16="http://schemas.microsoft.com/office/drawing/2014/main" id="{9074161E-72A5-4CBE-9160-14E3F54EF087}"/>
                  </a:ext>
                </a:extLst>
              </p:cNvPr>
              <p:cNvGrpSpPr/>
              <p:nvPr/>
            </p:nvGrpSpPr>
            <p:grpSpPr>
              <a:xfrm>
                <a:off x="2827731" y="1829193"/>
                <a:ext cx="1744272" cy="1630399"/>
                <a:chOff x="2827731" y="1829193"/>
                <a:chExt cx="1744272" cy="1630399"/>
              </a:xfrm>
            </p:grpSpPr>
            <p:sp>
              <p:nvSpPr>
                <p:cNvPr id="47" name="Rectangle 15">
                  <a:extLst>
                    <a:ext uri="{FF2B5EF4-FFF2-40B4-BE49-F238E27FC236}">
                      <a16:creationId xmlns:a16="http://schemas.microsoft.com/office/drawing/2014/main" id="{71DB61CD-1817-4FBB-A040-1702609FB726}"/>
                    </a:ext>
                  </a:extLst>
                </p:cNvPr>
                <p:cNvSpPr/>
                <p:nvPr/>
              </p:nvSpPr>
              <p:spPr>
                <a:xfrm rot="16200000">
                  <a:off x="3658606" y="1845368"/>
                  <a:ext cx="929571" cy="8972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9571" h="897222">
                      <a:moveTo>
                        <a:pt x="929571" y="731682"/>
                      </a:moveTo>
                      <a:lnTo>
                        <a:pt x="929571" y="897222"/>
                      </a:lnTo>
                      <a:lnTo>
                        <a:pt x="442770" y="897222"/>
                      </a:lnTo>
                      <a:lnTo>
                        <a:pt x="298754" y="897222"/>
                      </a:lnTo>
                      <a:lnTo>
                        <a:pt x="274103" y="897222"/>
                      </a:lnTo>
                      <a:cubicBezTo>
                        <a:pt x="274103" y="613647"/>
                        <a:pt x="176652" y="340818"/>
                        <a:pt x="0" y="123903"/>
                      </a:cubicBezTo>
                      <a:lnTo>
                        <a:pt x="116909" y="0"/>
                      </a:lnTo>
                      <a:cubicBezTo>
                        <a:pt x="291351" y="207479"/>
                        <a:pt x="400795" y="461979"/>
                        <a:pt x="432150" y="73168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latin typeface="Calibri" pitchFamily="34" charset="0"/>
                  </a:endParaRPr>
                </a:p>
              </p:txBody>
            </p:sp>
            <p:sp>
              <p:nvSpPr>
                <p:cNvPr id="48" name="Rectangle 15">
                  <a:extLst>
                    <a:ext uri="{FF2B5EF4-FFF2-40B4-BE49-F238E27FC236}">
                      <a16:creationId xmlns:a16="http://schemas.microsoft.com/office/drawing/2014/main" id="{629A1E87-CC8A-487D-B62C-8D47ADD042C5}"/>
                    </a:ext>
                  </a:extLst>
                </p:cNvPr>
                <p:cNvSpPr/>
                <p:nvPr/>
              </p:nvSpPr>
              <p:spPr>
                <a:xfrm rot="13433242">
                  <a:off x="2827731" y="2562370"/>
                  <a:ext cx="929571" cy="8972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9571" h="897222">
                      <a:moveTo>
                        <a:pt x="929571" y="731682"/>
                      </a:moveTo>
                      <a:lnTo>
                        <a:pt x="929571" y="897222"/>
                      </a:lnTo>
                      <a:lnTo>
                        <a:pt x="442770" y="897222"/>
                      </a:lnTo>
                      <a:lnTo>
                        <a:pt x="298754" y="897222"/>
                      </a:lnTo>
                      <a:lnTo>
                        <a:pt x="274103" y="897222"/>
                      </a:lnTo>
                      <a:cubicBezTo>
                        <a:pt x="274103" y="613647"/>
                        <a:pt x="176652" y="340818"/>
                        <a:pt x="0" y="123903"/>
                      </a:cubicBezTo>
                      <a:lnTo>
                        <a:pt x="116909" y="0"/>
                      </a:lnTo>
                      <a:cubicBezTo>
                        <a:pt x="291351" y="207479"/>
                        <a:pt x="400795" y="461979"/>
                        <a:pt x="432150" y="73168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latin typeface="Calibri" pitchFamily="34" charset="0"/>
                  </a:endParaRPr>
                </a:p>
              </p:txBody>
            </p:sp>
          </p:grpSp>
          <p:grpSp>
            <p:nvGrpSpPr>
              <p:cNvPr id="38" name="Group 69">
                <a:extLst>
                  <a:ext uri="{FF2B5EF4-FFF2-40B4-BE49-F238E27FC236}">
                    <a16:creationId xmlns:a16="http://schemas.microsoft.com/office/drawing/2014/main" id="{68600CFE-4D34-4DC3-9FF2-ACB2C9BDA062}"/>
                  </a:ext>
                </a:extLst>
              </p:cNvPr>
              <p:cNvGrpSpPr/>
              <p:nvPr/>
            </p:nvGrpSpPr>
            <p:grpSpPr>
              <a:xfrm rot="16200000">
                <a:off x="2710718" y="3697649"/>
                <a:ext cx="1744272" cy="1630399"/>
                <a:chOff x="2827731" y="1829193"/>
                <a:chExt cx="1744272" cy="1630399"/>
              </a:xfrm>
            </p:grpSpPr>
            <p:sp>
              <p:nvSpPr>
                <p:cNvPr id="45" name="Rectangle 15">
                  <a:extLst>
                    <a:ext uri="{FF2B5EF4-FFF2-40B4-BE49-F238E27FC236}">
                      <a16:creationId xmlns:a16="http://schemas.microsoft.com/office/drawing/2014/main" id="{D779D900-D642-400A-B97D-4E5870E49381}"/>
                    </a:ext>
                  </a:extLst>
                </p:cNvPr>
                <p:cNvSpPr/>
                <p:nvPr/>
              </p:nvSpPr>
              <p:spPr>
                <a:xfrm rot="16200000">
                  <a:off x="3658606" y="1845368"/>
                  <a:ext cx="929571" cy="8972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9571" h="897222">
                      <a:moveTo>
                        <a:pt x="929571" y="731682"/>
                      </a:moveTo>
                      <a:lnTo>
                        <a:pt x="929571" y="897222"/>
                      </a:lnTo>
                      <a:lnTo>
                        <a:pt x="442770" y="897222"/>
                      </a:lnTo>
                      <a:lnTo>
                        <a:pt x="298754" y="897222"/>
                      </a:lnTo>
                      <a:lnTo>
                        <a:pt x="274103" y="897222"/>
                      </a:lnTo>
                      <a:cubicBezTo>
                        <a:pt x="274103" y="613647"/>
                        <a:pt x="176652" y="340818"/>
                        <a:pt x="0" y="123903"/>
                      </a:cubicBezTo>
                      <a:lnTo>
                        <a:pt x="116909" y="0"/>
                      </a:lnTo>
                      <a:cubicBezTo>
                        <a:pt x="291351" y="207479"/>
                        <a:pt x="400795" y="461979"/>
                        <a:pt x="432150" y="73168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latin typeface="Calibri" pitchFamily="34" charset="0"/>
                  </a:endParaRPr>
                </a:p>
              </p:txBody>
            </p:sp>
            <p:sp>
              <p:nvSpPr>
                <p:cNvPr id="46" name="Rectangle 15">
                  <a:extLst>
                    <a:ext uri="{FF2B5EF4-FFF2-40B4-BE49-F238E27FC236}">
                      <a16:creationId xmlns:a16="http://schemas.microsoft.com/office/drawing/2014/main" id="{CBC6AF91-BC26-4A18-852C-7D6FA25C58BC}"/>
                    </a:ext>
                  </a:extLst>
                </p:cNvPr>
                <p:cNvSpPr/>
                <p:nvPr/>
              </p:nvSpPr>
              <p:spPr>
                <a:xfrm rot="13433242">
                  <a:off x="2827731" y="2562370"/>
                  <a:ext cx="929571" cy="8972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9571" h="897222">
                      <a:moveTo>
                        <a:pt x="929571" y="731682"/>
                      </a:moveTo>
                      <a:lnTo>
                        <a:pt x="929571" y="897222"/>
                      </a:lnTo>
                      <a:lnTo>
                        <a:pt x="442770" y="897222"/>
                      </a:lnTo>
                      <a:lnTo>
                        <a:pt x="298754" y="897222"/>
                      </a:lnTo>
                      <a:lnTo>
                        <a:pt x="274103" y="897222"/>
                      </a:lnTo>
                      <a:cubicBezTo>
                        <a:pt x="274103" y="613647"/>
                        <a:pt x="176652" y="340818"/>
                        <a:pt x="0" y="123903"/>
                      </a:cubicBezTo>
                      <a:lnTo>
                        <a:pt x="116909" y="0"/>
                      </a:lnTo>
                      <a:cubicBezTo>
                        <a:pt x="291351" y="207479"/>
                        <a:pt x="400795" y="461979"/>
                        <a:pt x="432150" y="73168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latin typeface="Calibri" pitchFamily="34" charset="0"/>
                  </a:endParaRPr>
                </a:p>
              </p:txBody>
            </p:sp>
          </p:grpSp>
          <p:grpSp>
            <p:nvGrpSpPr>
              <p:cNvPr id="39" name="Group 85">
                <a:extLst>
                  <a:ext uri="{FF2B5EF4-FFF2-40B4-BE49-F238E27FC236}">
                    <a16:creationId xmlns:a16="http://schemas.microsoft.com/office/drawing/2014/main" id="{25D4C4E2-5CB5-4EB3-9050-806EE07029E2}"/>
                  </a:ext>
                </a:extLst>
              </p:cNvPr>
              <p:cNvGrpSpPr/>
              <p:nvPr/>
            </p:nvGrpSpPr>
            <p:grpSpPr>
              <a:xfrm rot="10800000">
                <a:off x="4578225" y="3840524"/>
                <a:ext cx="1744272" cy="1630399"/>
                <a:chOff x="2827731" y="1829193"/>
                <a:chExt cx="1744272" cy="1630399"/>
              </a:xfrm>
            </p:grpSpPr>
            <p:sp>
              <p:nvSpPr>
                <p:cNvPr id="43" name="Rectangle 15">
                  <a:extLst>
                    <a:ext uri="{FF2B5EF4-FFF2-40B4-BE49-F238E27FC236}">
                      <a16:creationId xmlns:a16="http://schemas.microsoft.com/office/drawing/2014/main" id="{C1E20CA0-69C6-4232-9720-E1AB8A5E862B}"/>
                    </a:ext>
                  </a:extLst>
                </p:cNvPr>
                <p:cNvSpPr/>
                <p:nvPr/>
              </p:nvSpPr>
              <p:spPr>
                <a:xfrm rot="16200000">
                  <a:off x="3658606" y="1845368"/>
                  <a:ext cx="929571" cy="8972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9571" h="897222">
                      <a:moveTo>
                        <a:pt x="929571" y="731682"/>
                      </a:moveTo>
                      <a:lnTo>
                        <a:pt x="929571" y="897222"/>
                      </a:lnTo>
                      <a:lnTo>
                        <a:pt x="442770" y="897222"/>
                      </a:lnTo>
                      <a:lnTo>
                        <a:pt x="298754" y="897222"/>
                      </a:lnTo>
                      <a:lnTo>
                        <a:pt x="274103" y="897222"/>
                      </a:lnTo>
                      <a:cubicBezTo>
                        <a:pt x="274103" y="613647"/>
                        <a:pt x="176652" y="340818"/>
                        <a:pt x="0" y="123903"/>
                      </a:cubicBezTo>
                      <a:lnTo>
                        <a:pt x="116909" y="0"/>
                      </a:lnTo>
                      <a:cubicBezTo>
                        <a:pt x="291351" y="207479"/>
                        <a:pt x="400795" y="461979"/>
                        <a:pt x="432150" y="73168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latin typeface="Calibri" pitchFamily="34" charset="0"/>
                  </a:endParaRPr>
                </a:p>
              </p:txBody>
            </p:sp>
            <p:sp>
              <p:nvSpPr>
                <p:cNvPr id="44" name="Rectangle 15">
                  <a:extLst>
                    <a:ext uri="{FF2B5EF4-FFF2-40B4-BE49-F238E27FC236}">
                      <a16:creationId xmlns:a16="http://schemas.microsoft.com/office/drawing/2014/main" id="{4F774F5A-285A-481F-B9D1-C06AA768AC1D}"/>
                    </a:ext>
                  </a:extLst>
                </p:cNvPr>
                <p:cNvSpPr/>
                <p:nvPr/>
              </p:nvSpPr>
              <p:spPr>
                <a:xfrm rot="13433242">
                  <a:off x="2827731" y="2562370"/>
                  <a:ext cx="929571" cy="8972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9571" h="897222">
                      <a:moveTo>
                        <a:pt x="929571" y="731682"/>
                      </a:moveTo>
                      <a:lnTo>
                        <a:pt x="929571" y="897222"/>
                      </a:lnTo>
                      <a:lnTo>
                        <a:pt x="442770" y="897222"/>
                      </a:lnTo>
                      <a:lnTo>
                        <a:pt x="298754" y="897222"/>
                      </a:lnTo>
                      <a:lnTo>
                        <a:pt x="274103" y="897222"/>
                      </a:lnTo>
                      <a:cubicBezTo>
                        <a:pt x="274103" y="613647"/>
                        <a:pt x="176652" y="340818"/>
                        <a:pt x="0" y="123903"/>
                      </a:cubicBezTo>
                      <a:lnTo>
                        <a:pt x="116909" y="0"/>
                      </a:lnTo>
                      <a:cubicBezTo>
                        <a:pt x="291351" y="207479"/>
                        <a:pt x="400795" y="461979"/>
                        <a:pt x="432150" y="73168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latin typeface="Calibri" pitchFamily="34" charset="0"/>
                  </a:endParaRPr>
                </a:p>
              </p:txBody>
            </p:sp>
          </p:grpSp>
          <p:grpSp>
            <p:nvGrpSpPr>
              <p:cNvPr id="40" name="Group 88">
                <a:extLst>
                  <a:ext uri="{FF2B5EF4-FFF2-40B4-BE49-F238E27FC236}">
                    <a16:creationId xmlns:a16="http://schemas.microsoft.com/office/drawing/2014/main" id="{01EA833E-7627-4C72-B151-A991C9BC7F8D}"/>
                  </a:ext>
                </a:extLst>
              </p:cNvPr>
              <p:cNvGrpSpPr/>
              <p:nvPr/>
            </p:nvGrpSpPr>
            <p:grpSpPr>
              <a:xfrm rot="5400000">
                <a:off x="4707913" y="1953378"/>
                <a:ext cx="1744272" cy="1630399"/>
                <a:chOff x="2827731" y="1829193"/>
                <a:chExt cx="1744272" cy="1630399"/>
              </a:xfrm>
            </p:grpSpPr>
            <p:sp>
              <p:nvSpPr>
                <p:cNvPr id="41" name="Rectangle 15">
                  <a:extLst>
                    <a:ext uri="{FF2B5EF4-FFF2-40B4-BE49-F238E27FC236}">
                      <a16:creationId xmlns:a16="http://schemas.microsoft.com/office/drawing/2014/main" id="{8EA468C5-2A33-4D3E-B6AB-687ED68873A2}"/>
                    </a:ext>
                  </a:extLst>
                </p:cNvPr>
                <p:cNvSpPr/>
                <p:nvPr/>
              </p:nvSpPr>
              <p:spPr>
                <a:xfrm rot="16200000">
                  <a:off x="3658606" y="1845368"/>
                  <a:ext cx="929571" cy="8972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9571" h="897222">
                      <a:moveTo>
                        <a:pt x="929571" y="731682"/>
                      </a:moveTo>
                      <a:lnTo>
                        <a:pt x="929571" y="897222"/>
                      </a:lnTo>
                      <a:lnTo>
                        <a:pt x="442770" y="897222"/>
                      </a:lnTo>
                      <a:lnTo>
                        <a:pt x="298754" y="897222"/>
                      </a:lnTo>
                      <a:lnTo>
                        <a:pt x="274103" y="897222"/>
                      </a:lnTo>
                      <a:cubicBezTo>
                        <a:pt x="274103" y="613647"/>
                        <a:pt x="176652" y="340818"/>
                        <a:pt x="0" y="123903"/>
                      </a:cubicBezTo>
                      <a:lnTo>
                        <a:pt x="116909" y="0"/>
                      </a:lnTo>
                      <a:cubicBezTo>
                        <a:pt x="291351" y="207479"/>
                        <a:pt x="400795" y="461979"/>
                        <a:pt x="432150" y="73168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latin typeface="Calibri" pitchFamily="34" charset="0"/>
                  </a:endParaRPr>
                </a:p>
              </p:txBody>
            </p:sp>
            <p:sp>
              <p:nvSpPr>
                <p:cNvPr id="42" name="Rectangle 15">
                  <a:extLst>
                    <a:ext uri="{FF2B5EF4-FFF2-40B4-BE49-F238E27FC236}">
                      <a16:creationId xmlns:a16="http://schemas.microsoft.com/office/drawing/2014/main" id="{391F1929-95DB-44BF-BF1E-91FBC237B1F1}"/>
                    </a:ext>
                  </a:extLst>
                </p:cNvPr>
                <p:cNvSpPr/>
                <p:nvPr/>
              </p:nvSpPr>
              <p:spPr>
                <a:xfrm rot="13433242">
                  <a:off x="2827731" y="2562370"/>
                  <a:ext cx="929571" cy="8972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9571" h="897222">
                      <a:moveTo>
                        <a:pt x="929571" y="731682"/>
                      </a:moveTo>
                      <a:lnTo>
                        <a:pt x="929571" y="897222"/>
                      </a:lnTo>
                      <a:lnTo>
                        <a:pt x="442770" y="897222"/>
                      </a:lnTo>
                      <a:lnTo>
                        <a:pt x="298754" y="897222"/>
                      </a:lnTo>
                      <a:lnTo>
                        <a:pt x="274103" y="897222"/>
                      </a:lnTo>
                      <a:cubicBezTo>
                        <a:pt x="274103" y="613647"/>
                        <a:pt x="176652" y="340818"/>
                        <a:pt x="0" y="123903"/>
                      </a:cubicBezTo>
                      <a:lnTo>
                        <a:pt x="116909" y="0"/>
                      </a:lnTo>
                      <a:cubicBezTo>
                        <a:pt x="291351" y="207479"/>
                        <a:pt x="400795" y="461979"/>
                        <a:pt x="432150" y="73168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latin typeface="Calibri" pitchFamily="34" charset="0"/>
                  </a:endParaRPr>
                </a:p>
              </p:txBody>
            </p:sp>
          </p:grpSp>
        </p:grpSp>
        <p:sp>
          <p:nvSpPr>
            <p:cNvPr id="23" name="Oval 24">
              <a:extLst>
                <a:ext uri="{FF2B5EF4-FFF2-40B4-BE49-F238E27FC236}">
                  <a16:creationId xmlns:a16="http://schemas.microsoft.com/office/drawing/2014/main" id="{DF87E351-BFCB-4578-BCB4-CB6C737A8B56}"/>
                </a:ext>
              </a:extLst>
            </p:cNvPr>
            <p:cNvSpPr/>
            <p:nvPr/>
          </p:nvSpPr>
          <p:spPr>
            <a:xfrm>
              <a:off x="4167605" y="1418075"/>
              <a:ext cx="620419" cy="62041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Oval 91">
              <a:extLst>
                <a:ext uri="{FF2B5EF4-FFF2-40B4-BE49-F238E27FC236}">
                  <a16:creationId xmlns:a16="http://schemas.microsoft.com/office/drawing/2014/main" id="{A0AA9251-21CC-4416-BAC3-8652A8D41B26}"/>
                </a:ext>
              </a:extLst>
            </p:cNvPr>
            <p:cNvSpPr/>
            <p:nvPr/>
          </p:nvSpPr>
          <p:spPr>
            <a:xfrm>
              <a:off x="2810499" y="2018429"/>
              <a:ext cx="620419" cy="62041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Oval 94">
              <a:extLst>
                <a:ext uri="{FF2B5EF4-FFF2-40B4-BE49-F238E27FC236}">
                  <a16:creationId xmlns:a16="http://schemas.microsoft.com/office/drawing/2014/main" id="{2DC069C1-E6BD-49DA-A2D1-F6CAA4B72D00}"/>
                </a:ext>
              </a:extLst>
            </p:cNvPr>
            <p:cNvSpPr/>
            <p:nvPr/>
          </p:nvSpPr>
          <p:spPr>
            <a:xfrm>
              <a:off x="2269726" y="3430980"/>
              <a:ext cx="620419" cy="62041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Oval 95">
              <a:extLst>
                <a:ext uri="{FF2B5EF4-FFF2-40B4-BE49-F238E27FC236}">
                  <a16:creationId xmlns:a16="http://schemas.microsoft.com/office/drawing/2014/main" id="{D53A7087-12AF-4D4E-BB63-3B186F16B666}"/>
                </a:ext>
              </a:extLst>
            </p:cNvPr>
            <p:cNvSpPr/>
            <p:nvPr/>
          </p:nvSpPr>
          <p:spPr>
            <a:xfrm>
              <a:off x="2933944" y="4792135"/>
              <a:ext cx="620419" cy="62041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Oval 96">
              <a:extLst>
                <a:ext uri="{FF2B5EF4-FFF2-40B4-BE49-F238E27FC236}">
                  <a16:creationId xmlns:a16="http://schemas.microsoft.com/office/drawing/2014/main" id="{C5A1ABF1-08F1-449C-A68F-4C3CEA7825B4}"/>
                </a:ext>
              </a:extLst>
            </p:cNvPr>
            <p:cNvSpPr/>
            <p:nvPr/>
          </p:nvSpPr>
          <p:spPr>
            <a:xfrm>
              <a:off x="4328661" y="5309811"/>
              <a:ext cx="620419" cy="62041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Oval 97">
              <a:extLst>
                <a:ext uri="{FF2B5EF4-FFF2-40B4-BE49-F238E27FC236}">
                  <a16:creationId xmlns:a16="http://schemas.microsoft.com/office/drawing/2014/main" id="{0B98E611-236C-4AEF-BE71-85F8E0B129FE}"/>
                </a:ext>
              </a:extLst>
            </p:cNvPr>
            <p:cNvSpPr/>
            <p:nvPr/>
          </p:nvSpPr>
          <p:spPr>
            <a:xfrm>
              <a:off x="5686583" y="4708442"/>
              <a:ext cx="620419" cy="62041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Oval 98">
              <a:extLst>
                <a:ext uri="{FF2B5EF4-FFF2-40B4-BE49-F238E27FC236}">
                  <a16:creationId xmlns:a16="http://schemas.microsoft.com/office/drawing/2014/main" id="{60EF34F0-0221-43A7-8AD6-0E0F0E85B236}"/>
                </a:ext>
              </a:extLst>
            </p:cNvPr>
            <p:cNvSpPr/>
            <p:nvPr/>
          </p:nvSpPr>
          <p:spPr>
            <a:xfrm>
              <a:off x="6240082" y="3275308"/>
              <a:ext cx="620419" cy="62041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5" name="Oval 99">
              <a:extLst>
                <a:ext uri="{FF2B5EF4-FFF2-40B4-BE49-F238E27FC236}">
                  <a16:creationId xmlns:a16="http://schemas.microsoft.com/office/drawing/2014/main" id="{03121725-17F3-473B-8241-FFB2C393C369}"/>
                </a:ext>
              </a:extLst>
            </p:cNvPr>
            <p:cNvSpPr/>
            <p:nvPr/>
          </p:nvSpPr>
          <p:spPr>
            <a:xfrm>
              <a:off x="5577548" y="1907611"/>
              <a:ext cx="620419" cy="62041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</p:grpSp>
      <p:grpSp>
        <p:nvGrpSpPr>
          <p:cNvPr id="61" name="Group 133">
            <a:extLst>
              <a:ext uri="{FF2B5EF4-FFF2-40B4-BE49-F238E27FC236}">
                <a16:creationId xmlns:a16="http://schemas.microsoft.com/office/drawing/2014/main" id="{4E88DCDF-2532-4AC8-8D2F-10A1A2F56057}"/>
              </a:ext>
            </a:extLst>
          </p:cNvPr>
          <p:cNvGrpSpPr/>
          <p:nvPr/>
        </p:nvGrpSpPr>
        <p:grpSpPr>
          <a:xfrm>
            <a:off x="8435659" y="3003056"/>
            <a:ext cx="1435898" cy="723606"/>
            <a:chOff x="4965551" y="1717589"/>
            <a:chExt cx="1780587" cy="723606"/>
          </a:xfrm>
        </p:grpSpPr>
        <p:sp>
          <p:nvSpPr>
            <p:cNvPr id="62" name="TextBox 386">
              <a:extLst>
                <a:ext uri="{FF2B5EF4-FFF2-40B4-BE49-F238E27FC236}">
                  <a16:creationId xmlns:a16="http://schemas.microsoft.com/office/drawing/2014/main" id="{282D39EB-6B64-45D5-9F77-8AC0F6D1D96E}"/>
                </a:ext>
              </a:extLst>
            </p:cNvPr>
            <p:cNvSpPr txBox="1"/>
            <p:nvPr/>
          </p:nvSpPr>
          <p:spPr>
            <a:xfrm>
              <a:off x="4965551" y="1979530"/>
              <a:ext cx="17805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Órgão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Central de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Controle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Interno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3" name="TextBox 387">
              <a:extLst>
                <a:ext uri="{FF2B5EF4-FFF2-40B4-BE49-F238E27FC236}">
                  <a16:creationId xmlns:a16="http://schemas.microsoft.com/office/drawing/2014/main" id="{646F7955-B3E4-408F-8A61-69579A4D8441}"/>
                </a:ext>
              </a:extLst>
            </p:cNvPr>
            <p:cNvSpPr txBox="1"/>
            <p:nvPr/>
          </p:nvSpPr>
          <p:spPr>
            <a:xfrm>
              <a:off x="4965551" y="1717589"/>
              <a:ext cx="17805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CGM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73" name="TextBox 372">
            <a:extLst>
              <a:ext uri="{FF2B5EF4-FFF2-40B4-BE49-F238E27FC236}">
                <a16:creationId xmlns:a16="http://schemas.microsoft.com/office/drawing/2014/main" id="{A5B2A4CD-0A6F-48F7-8F2E-F577AFB3D0D3}"/>
              </a:ext>
            </a:extLst>
          </p:cNvPr>
          <p:cNvSpPr txBox="1"/>
          <p:nvPr/>
        </p:nvSpPr>
        <p:spPr>
          <a:xfrm>
            <a:off x="8860094" y="5062303"/>
            <a:ext cx="804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Setorial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4" name="TextBox 372">
            <a:extLst>
              <a:ext uri="{FF2B5EF4-FFF2-40B4-BE49-F238E27FC236}">
                <a16:creationId xmlns:a16="http://schemas.microsoft.com/office/drawing/2014/main" id="{7F9AD6AB-E472-431D-A727-17CB7BEADEFA}"/>
              </a:ext>
            </a:extLst>
          </p:cNvPr>
          <p:cNvSpPr txBox="1"/>
          <p:nvPr/>
        </p:nvSpPr>
        <p:spPr>
          <a:xfrm>
            <a:off x="10078367" y="4540410"/>
            <a:ext cx="804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Setorial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5" name="TextBox 372">
            <a:extLst>
              <a:ext uri="{FF2B5EF4-FFF2-40B4-BE49-F238E27FC236}">
                <a16:creationId xmlns:a16="http://schemas.microsoft.com/office/drawing/2014/main" id="{2AAD9D03-0FC1-412F-A38D-580CCA377D60}"/>
              </a:ext>
            </a:extLst>
          </p:cNvPr>
          <p:cNvSpPr txBox="1"/>
          <p:nvPr/>
        </p:nvSpPr>
        <p:spPr>
          <a:xfrm>
            <a:off x="10573062" y="3203090"/>
            <a:ext cx="804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Setorial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6" name="TextBox 372">
            <a:extLst>
              <a:ext uri="{FF2B5EF4-FFF2-40B4-BE49-F238E27FC236}">
                <a16:creationId xmlns:a16="http://schemas.microsoft.com/office/drawing/2014/main" id="{4F601102-4C75-4E7B-A0F7-326B0B66E13A}"/>
              </a:ext>
            </a:extLst>
          </p:cNvPr>
          <p:cNvSpPr txBox="1"/>
          <p:nvPr/>
        </p:nvSpPr>
        <p:spPr>
          <a:xfrm>
            <a:off x="7606305" y="4590042"/>
            <a:ext cx="804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Setorial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7" name="TextBox 372">
            <a:extLst>
              <a:ext uri="{FF2B5EF4-FFF2-40B4-BE49-F238E27FC236}">
                <a16:creationId xmlns:a16="http://schemas.microsoft.com/office/drawing/2014/main" id="{411BC4B0-8393-430E-BE09-AC458621C805}"/>
              </a:ext>
            </a:extLst>
          </p:cNvPr>
          <p:cNvSpPr txBox="1"/>
          <p:nvPr/>
        </p:nvSpPr>
        <p:spPr>
          <a:xfrm>
            <a:off x="6987010" y="3344600"/>
            <a:ext cx="804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Setorial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8" name="TextBox 372">
            <a:extLst>
              <a:ext uri="{FF2B5EF4-FFF2-40B4-BE49-F238E27FC236}">
                <a16:creationId xmlns:a16="http://schemas.microsoft.com/office/drawing/2014/main" id="{C6409489-5446-44AB-9EA8-77AF1CEA1CC1}"/>
              </a:ext>
            </a:extLst>
          </p:cNvPr>
          <p:cNvSpPr txBox="1"/>
          <p:nvPr/>
        </p:nvSpPr>
        <p:spPr>
          <a:xfrm>
            <a:off x="7465517" y="2072203"/>
            <a:ext cx="804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Setorial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9" name="TextBox 372">
            <a:extLst>
              <a:ext uri="{FF2B5EF4-FFF2-40B4-BE49-F238E27FC236}">
                <a16:creationId xmlns:a16="http://schemas.microsoft.com/office/drawing/2014/main" id="{2B1BFA4F-7714-4A94-A6B6-FEDBAA96ECB9}"/>
              </a:ext>
            </a:extLst>
          </p:cNvPr>
          <p:cNvSpPr txBox="1"/>
          <p:nvPr/>
        </p:nvSpPr>
        <p:spPr>
          <a:xfrm>
            <a:off x="8721274" y="1541675"/>
            <a:ext cx="804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Setorial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0" name="TextBox 372">
            <a:extLst>
              <a:ext uri="{FF2B5EF4-FFF2-40B4-BE49-F238E27FC236}">
                <a16:creationId xmlns:a16="http://schemas.microsoft.com/office/drawing/2014/main" id="{3A06EC27-2247-4598-8234-E74BCC75B22E}"/>
              </a:ext>
            </a:extLst>
          </p:cNvPr>
          <p:cNvSpPr txBox="1"/>
          <p:nvPr/>
        </p:nvSpPr>
        <p:spPr>
          <a:xfrm>
            <a:off x="9996523" y="1980479"/>
            <a:ext cx="804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Setorial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1" name="CaixaDeTexto 80">
            <a:extLst>
              <a:ext uri="{FF2B5EF4-FFF2-40B4-BE49-F238E27FC236}">
                <a16:creationId xmlns:a16="http://schemas.microsoft.com/office/drawing/2014/main" id="{6D07456C-D3B7-4CF1-B67B-757A90831C97}"/>
              </a:ext>
            </a:extLst>
          </p:cNvPr>
          <p:cNvSpPr txBox="1"/>
          <p:nvPr/>
        </p:nvSpPr>
        <p:spPr>
          <a:xfrm>
            <a:off x="401419" y="1173810"/>
            <a:ext cx="6248612" cy="3897130"/>
          </a:xfrm>
          <a:prstGeom prst="rect">
            <a:avLst/>
          </a:prstGeom>
          <a:noFill/>
          <a:ln w="57150">
            <a:noFill/>
            <a:prstDash val="sysDash"/>
          </a:ln>
        </p:spPr>
        <p:txBody>
          <a:bodyPr wrap="square" lIns="360000" tIns="360000" rIns="360000" bIns="360000" rtlCol="0">
            <a:spAutoFit/>
          </a:bodyPr>
          <a:lstStyle/>
          <a:p>
            <a:pPr algn="just"/>
            <a:r>
              <a:rPr lang="pt-BR" i="1" dirty="0">
                <a:latin typeface="Calibri" pitchFamily="34" charset="0"/>
              </a:rPr>
              <a:t>Art. 1º Os responsáveis pelo controle interno dos órgãos e entidades da administração direta e indireta, inclusive dos fundos especiais, no âmbito da Administração Pública Municipal, designados pelos seus titulares, informados no Anexo I desta Portaria, deverão atuar de acordo com as orientações técnicas e sob a coordenação e supervisão do órgão central do controle interno – CGM, estabelecendo uma rede de controle</a:t>
            </a:r>
            <a:r>
              <a:rPr lang="pt-BR" dirty="0">
                <a:latin typeface="Calibri" pitchFamily="34" charset="0"/>
              </a:rPr>
              <a:t>.</a:t>
            </a:r>
          </a:p>
          <a:p>
            <a:pPr algn="just"/>
            <a:endParaRPr lang="pt-BR" sz="700" dirty="0">
              <a:latin typeface="Calibri" pitchFamily="34" charset="0"/>
            </a:endParaRPr>
          </a:p>
          <a:p>
            <a:pPr algn="just"/>
            <a:r>
              <a:rPr lang="pt-BR" sz="1500" dirty="0">
                <a:latin typeface="Calibri" pitchFamily="34" charset="0"/>
              </a:rPr>
              <a:t>(Portaria Previne)</a:t>
            </a:r>
          </a:p>
          <a:p>
            <a:pPr algn="just">
              <a:lnSpc>
                <a:spcPct val="100000"/>
              </a:lnSpc>
            </a:pPr>
            <a:endParaRPr lang="pt-B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algn="just">
              <a:lnSpc>
                <a:spcPct val="100000"/>
              </a:lnSpc>
            </a:pPr>
            <a:endParaRPr lang="pt-B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FC4C00DA-56E1-4D3B-BE21-106DA04842DE}"/>
              </a:ext>
            </a:extLst>
          </p:cNvPr>
          <p:cNvSpPr txBox="1"/>
          <p:nvPr/>
        </p:nvSpPr>
        <p:spPr>
          <a:xfrm>
            <a:off x="278293" y="172279"/>
            <a:ext cx="9227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itchFamily="34" charset="0"/>
              </a:rPr>
              <a:t>AÇÃO 1: REDE MUNICIPAL DE CONTROLE</a:t>
            </a:r>
          </a:p>
        </p:txBody>
      </p:sp>
      <p:pic>
        <p:nvPicPr>
          <p:cNvPr id="51" name="Imagem 50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0489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ED97021D-F78A-4DA5-814E-2E4E1BC5EDCD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Calibri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063D840-A8DF-4FF9-BA65-A91663D3EB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BFFF2CCF-8868-4915-9208-ECBE47F2CF1C}"/>
              </a:ext>
            </a:extLst>
          </p:cNvPr>
          <p:cNvSpPr txBox="1"/>
          <p:nvPr/>
        </p:nvSpPr>
        <p:spPr>
          <a:xfrm>
            <a:off x="0" y="234905"/>
            <a:ext cx="11481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itchFamily="34" charset="0"/>
              </a:rPr>
              <a:t>RODÍZIO DE FUNÇÕES PARA CARGOS DE CHEFIA NAS UNIDADES SETORIAIS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3205589D-0490-4A86-8AF3-C3AE44374E2C}"/>
              </a:ext>
            </a:extLst>
          </p:cNvPr>
          <p:cNvSpPr txBox="1"/>
          <p:nvPr/>
        </p:nvSpPr>
        <p:spPr>
          <a:xfrm>
            <a:off x="121464" y="517803"/>
            <a:ext cx="11997965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400" b="1" dirty="0">
              <a:solidFill>
                <a:srgbClr val="8D0000"/>
              </a:solidFill>
              <a:latin typeface="Calibri" pitchFamily="34" charset="0"/>
            </a:endParaRPr>
          </a:p>
          <a:p>
            <a:pPr algn="just"/>
            <a:r>
              <a:rPr lang="pt-BR" sz="2400" b="1" i="1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O quê?</a:t>
            </a:r>
            <a:endParaRPr lang="pt-BR" sz="2400" i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algn="just"/>
            <a:r>
              <a:rPr lang="pt-BR" sz="2000" dirty="0">
                <a:latin typeface="Calibri" pitchFamily="34" charset="0"/>
              </a:rPr>
              <a:t>Instituição de um prazo máximo para a permanência em cargos de chefia nas unidades setoriais de controle interno.</a:t>
            </a:r>
          </a:p>
          <a:p>
            <a:pPr algn="just"/>
            <a:r>
              <a:rPr lang="pt-BR" sz="1400" dirty="0">
                <a:latin typeface="Calibri" pitchFamily="34" charset="0"/>
              </a:rPr>
              <a:t> </a:t>
            </a:r>
          </a:p>
          <a:p>
            <a:pPr algn="just"/>
            <a:r>
              <a:rPr lang="pt-BR" sz="2400" b="1" i="1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Por quê?</a:t>
            </a:r>
            <a:endParaRPr lang="pt-BR" sz="2400" i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algn="just"/>
            <a:r>
              <a:rPr lang="pt-BR" sz="2000" dirty="0">
                <a:latin typeface="Calibri" pitchFamily="34" charset="0"/>
              </a:rPr>
              <a:t>Promover intercâmbio de conhecimento, diminuindo os riscos de comprometimento da independência e da objetividade nas atividades desempenhadas pelo sistema de controle interno.</a:t>
            </a:r>
          </a:p>
          <a:p>
            <a:pPr algn="just"/>
            <a:r>
              <a:rPr lang="pt-BR" sz="1400" dirty="0">
                <a:latin typeface="Calibri" pitchFamily="34" charset="0"/>
              </a:rPr>
              <a:t> </a:t>
            </a:r>
          </a:p>
          <a:p>
            <a:pPr algn="just"/>
            <a:r>
              <a:rPr lang="pt-BR" sz="2400" b="1" i="1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Quem?</a:t>
            </a:r>
            <a:endParaRPr lang="pt-BR" sz="2400" i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algn="just"/>
            <a:r>
              <a:rPr lang="pt-BR" sz="2000" dirty="0">
                <a:latin typeface="Calibri" pitchFamily="34" charset="0"/>
              </a:rPr>
              <a:t>Esta medida é recomendada por normas internacionais e no Brasil, CGU (Portaria nº 2.737/2017) e outras Controladorias já adotam a prática. </a:t>
            </a:r>
          </a:p>
          <a:p>
            <a:pPr algn="just"/>
            <a:r>
              <a:rPr lang="pt-BR" sz="1400" dirty="0">
                <a:latin typeface="Calibri" pitchFamily="34" charset="0"/>
              </a:rPr>
              <a:t> </a:t>
            </a:r>
          </a:p>
          <a:p>
            <a:pPr algn="just"/>
            <a:r>
              <a:rPr lang="pt-BR" sz="2400" b="1" i="1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CGM - Niterói</a:t>
            </a:r>
            <a:r>
              <a:rPr lang="pt-BR" sz="2400" b="1" i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 </a:t>
            </a:r>
            <a:r>
              <a:rPr lang="pt-BR" sz="2400" b="1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    </a:t>
            </a:r>
            <a:r>
              <a:rPr lang="pt-BR" sz="2000" b="1" dirty="0">
                <a:latin typeface="Calibri" pitchFamily="34" charset="0"/>
              </a:rPr>
              <a:t>    </a:t>
            </a:r>
            <a:endParaRPr lang="pt-BR" sz="2000" dirty="0">
              <a:latin typeface="Calibri" pitchFamily="34" charset="0"/>
            </a:endParaRPr>
          </a:p>
          <a:p>
            <a:pPr algn="just"/>
            <a:r>
              <a:rPr lang="pt-BR" sz="2000" dirty="0">
                <a:latin typeface="Calibri" pitchFamily="34" charset="0"/>
              </a:rPr>
              <a:t>O Plano de Integridade – Previne Niterói, adaptando-se às recomendações e ao contexto de fortalecimento do sistema de controle interno, publica Portaria regulamentando a atuação dos responsáveis pelo controle setorial. A norma orienta acerca do prazo máximo de permanência no cargo de titular da unidade setorial no Município de Niterói, limitando-o a 3 (três) anos consecutivos, podendo ser prorrogado uma única vez, por igual período.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pt-BR" sz="2400" dirty="0">
              <a:latin typeface="Calibri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pt-BR" sz="2400" dirty="0">
              <a:latin typeface="Calibri" pitchFamily="34" charset="0"/>
            </a:endParaRPr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F6003A0F-5B45-4293-A095-BA7A8DBA0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>
                <a:latin typeface="Calibri" pitchFamily="34" charset="0"/>
              </a:rPr>
              <a:pPr/>
              <a:t>13</a:t>
            </a:fld>
            <a:endParaRPr lang="pt-BR">
              <a:latin typeface="Calibri" pitchFamily="34" charset="0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374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7" name="Group 17">
            <a:extLst>
              <a:ext uri="{FF2B5EF4-FFF2-40B4-BE49-F238E27FC236}">
                <a16:creationId xmlns:a16="http://schemas.microsoft.com/office/drawing/2014/main" id="{12EEB707-C758-478F-BB7C-66581ADA2B7E}"/>
              </a:ext>
            </a:extLst>
          </p:cNvPr>
          <p:cNvGrpSpPr/>
          <p:nvPr/>
        </p:nvGrpSpPr>
        <p:grpSpPr>
          <a:xfrm>
            <a:off x="4718010" y="3041699"/>
            <a:ext cx="5622033" cy="1224260"/>
            <a:chOff x="6732240" y="3044790"/>
            <a:chExt cx="1584000" cy="1584000"/>
          </a:xfrm>
        </p:grpSpPr>
        <p:sp>
          <p:nvSpPr>
            <p:cNvPr id="368" name="Rectangle 18">
              <a:extLst>
                <a:ext uri="{FF2B5EF4-FFF2-40B4-BE49-F238E27FC236}">
                  <a16:creationId xmlns:a16="http://schemas.microsoft.com/office/drawing/2014/main" id="{20B74527-D9AA-4E50-8D3C-230ABEFD82FC}"/>
                </a:ext>
              </a:extLst>
            </p:cNvPr>
            <p:cNvSpPr/>
            <p:nvPr/>
          </p:nvSpPr>
          <p:spPr>
            <a:xfrm>
              <a:off x="6732240" y="3044790"/>
              <a:ext cx="1584000" cy="158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9" name="Rectangle 19">
              <a:extLst>
                <a:ext uri="{FF2B5EF4-FFF2-40B4-BE49-F238E27FC236}">
                  <a16:creationId xmlns:a16="http://schemas.microsoft.com/office/drawing/2014/main" id="{618A5820-35BE-46FE-B613-526419762EAE}"/>
                </a:ext>
              </a:extLst>
            </p:cNvPr>
            <p:cNvSpPr/>
            <p:nvPr/>
          </p:nvSpPr>
          <p:spPr>
            <a:xfrm>
              <a:off x="6840240" y="3152790"/>
              <a:ext cx="1368000" cy="136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70" name="Group 17">
            <a:extLst>
              <a:ext uri="{FF2B5EF4-FFF2-40B4-BE49-F238E27FC236}">
                <a16:creationId xmlns:a16="http://schemas.microsoft.com/office/drawing/2014/main" id="{D67F6264-C9D7-4C6C-BDD6-F9CE57195525}"/>
              </a:ext>
            </a:extLst>
          </p:cNvPr>
          <p:cNvGrpSpPr/>
          <p:nvPr/>
        </p:nvGrpSpPr>
        <p:grpSpPr>
          <a:xfrm>
            <a:off x="4775698" y="4941926"/>
            <a:ext cx="5622033" cy="1224260"/>
            <a:chOff x="6732240" y="3044790"/>
            <a:chExt cx="1584000" cy="1584000"/>
          </a:xfrm>
        </p:grpSpPr>
        <p:sp>
          <p:nvSpPr>
            <p:cNvPr id="371" name="Rectangle 18">
              <a:extLst>
                <a:ext uri="{FF2B5EF4-FFF2-40B4-BE49-F238E27FC236}">
                  <a16:creationId xmlns:a16="http://schemas.microsoft.com/office/drawing/2014/main" id="{3198AFC3-CAF4-4CA1-B78A-3CD1E7BE9881}"/>
                </a:ext>
              </a:extLst>
            </p:cNvPr>
            <p:cNvSpPr/>
            <p:nvPr/>
          </p:nvSpPr>
          <p:spPr>
            <a:xfrm>
              <a:off x="6732240" y="3044790"/>
              <a:ext cx="1584000" cy="158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72" name="Rectangle 19">
              <a:extLst>
                <a:ext uri="{FF2B5EF4-FFF2-40B4-BE49-F238E27FC236}">
                  <a16:creationId xmlns:a16="http://schemas.microsoft.com/office/drawing/2014/main" id="{354C6381-7A79-4CBD-9C25-ABBD7790C13D}"/>
                </a:ext>
              </a:extLst>
            </p:cNvPr>
            <p:cNvSpPr/>
            <p:nvPr/>
          </p:nvSpPr>
          <p:spPr>
            <a:xfrm>
              <a:off x="6840240" y="3152790"/>
              <a:ext cx="1368000" cy="136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" name="Retângulo 3">
            <a:extLst>
              <a:ext uri="{FF2B5EF4-FFF2-40B4-BE49-F238E27FC236}">
                <a16:creationId xmlns:a16="http://schemas.microsoft.com/office/drawing/2014/main" id="{ED97021D-F78A-4DA5-814E-2E4E1BC5EDCD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063D840-A8DF-4FF9-BA65-A91663D3EB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C8A8BD8B-913A-4694-A639-4BB49EDE0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14</a:t>
            </a:fld>
            <a:endParaRPr lang="pt-BR"/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FC4C00DA-56E1-4D3B-BE21-106DA04842DE}"/>
              </a:ext>
            </a:extLst>
          </p:cNvPr>
          <p:cNvSpPr txBox="1"/>
          <p:nvPr/>
        </p:nvSpPr>
        <p:spPr>
          <a:xfrm>
            <a:off x="278293" y="172279"/>
            <a:ext cx="9227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itchFamily="34" charset="0"/>
              </a:rPr>
              <a:t>AÇÃO 1: REDE MUNICIPAL DE CONTROLE</a:t>
            </a:r>
          </a:p>
        </p:txBody>
      </p:sp>
      <p:pic>
        <p:nvPicPr>
          <p:cNvPr id="51" name="Imagem 50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  <p:grpSp>
        <p:nvGrpSpPr>
          <p:cNvPr id="50" name="Group 8">
            <a:extLst>
              <a:ext uri="{FF2B5EF4-FFF2-40B4-BE49-F238E27FC236}">
                <a16:creationId xmlns:a16="http://schemas.microsoft.com/office/drawing/2014/main" id="{A763A13E-D368-457A-9C6F-F0DC1D430AAA}"/>
              </a:ext>
            </a:extLst>
          </p:cNvPr>
          <p:cNvGrpSpPr/>
          <p:nvPr/>
        </p:nvGrpSpPr>
        <p:grpSpPr>
          <a:xfrm>
            <a:off x="848139" y="1404636"/>
            <a:ext cx="3678192" cy="4589634"/>
            <a:chOff x="3329817" y="2024642"/>
            <a:chExt cx="2485320" cy="3767036"/>
          </a:xfrm>
        </p:grpSpPr>
        <p:grpSp>
          <p:nvGrpSpPr>
            <p:cNvPr id="52" name="Group 9">
              <a:extLst>
                <a:ext uri="{FF2B5EF4-FFF2-40B4-BE49-F238E27FC236}">
                  <a16:creationId xmlns:a16="http://schemas.microsoft.com/office/drawing/2014/main" id="{E04E87B8-E428-4BCE-8256-D6B7AD366628}"/>
                </a:ext>
              </a:extLst>
            </p:cNvPr>
            <p:cNvGrpSpPr/>
            <p:nvPr/>
          </p:nvGrpSpPr>
          <p:grpSpPr>
            <a:xfrm>
              <a:off x="3329817" y="3120206"/>
              <a:ext cx="2485320" cy="1584176"/>
              <a:chOff x="683568" y="3068712"/>
              <a:chExt cx="2485320" cy="1584176"/>
            </a:xfrm>
          </p:grpSpPr>
          <p:sp>
            <p:nvSpPr>
              <p:cNvPr id="55" name="Right Arrow Callout 12">
                <a:extLst>
                  <a:ext uri="{FF2B5EF4-FFF2-40B4-BE49-F238E27FC236}">
                    <a16:creationId xmlns:a16="http://schemas.microsoft.com/office/drawing/2014/main" id="{B77F4485-89BA-4F53-8D76-03CE2AE600E7}"/>
                  </a:ext>
                </a:extLst>
              </p:cNvPr>
              <p:cNvSpPr/>
              <p:nvPr/>
            </p:nvSpPr>
            <p:spPr>
              <a:xfrm>
                <a:off x="683568" y="3068712"/>
                <a:ext cx="2485320" cy="1584176"/>
              </a:xfrm>
              <a:prstGeom prst="rightArrowCallout">
                <a:avLst>
                  <a:gd name="adj1" fmla="val 25000"/>
                  <a:gd name="adj2" fmla="val 25000"/>
                  <a:gd name="adj3" fmla="val 25000"/>
                  <a:gd name="adj4" fmla="val 63815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6" name="Rectangle 13">
                <a:extLst>
                  <a:ext uri="{FF2B5EF4-FFF2-40B4-BE49-F238E27FC236}">
                    <a16:creationId xmlns:a16="http://schemas.microsoft.com/office/drawing/2014/main" id="{3F13254A-9ACA-434A-9FB3-41E2ED62A828}"/>
                  </a:ext>
                </a:extLst>
              </p:cNvPr>
              <p:cNvSpPr/>
              <p:nvPr/>
            </p:nvSpPr>
            <p:spPr>
              <a:xfrm>
                <a:off x="782419" y="3178508"/>
                <a:ext cx="1368000" cy="136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53" name="Bent-Up Arrow 10">
              <a:extLst>
                <a:ext uri="{FF2B5EF4-FFF2-40B4-BE49-F238E27FC236}">
                  <a16:creationId xmlns:a16="http://schemas.microsoft.com/office/drawing/2014/main" id="{FFE152ED-A709-45ED-A5BE-B12D57B1A4AF}"/>
                </a:ext>
              </a:extLst>
            </p:cNvPr>
            <p:cNvSpPr/>
            <p:nvPr/>
          </p:nvSpPr>
          <p:spPr>
            <a:xfrm rot="5400000">
              <a:off x="4331096" y="4307637"/>
              <a:ext cx="1110508" cy="1857573"/>
            </a:xfrm>
            <a:prstGeom prst="bentUpArrow">
              <a:avLst>
                <a:gd name="adj1" fmla="val 36792"/>
                <a:gd name="adj2" fmla="val 30827"/>
                <a:gd name="adj3" fmla="val 3998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4" name="Bent-Up Arrow 11">
              <a:extLst>
                <a:ext uri="{FF2B5EF4-FFF2-40B4-BE49-F238E27FC236}">
                  <a16:creationId xmlns:a16="http://schemas.microsoft.com/office/drawing/2014/main" id="{37A96A1E-2BA4-4DC6-B9F0-E16722121BFF}"/>
                </a:ext>
              </a:extLst>
            </p:cNvPr>
            <p:cNvSpPr/>
            <p:nvPr/>
          </p:nvSpPr>
          <p:spPr>
            <a:xfrm rot="16200000" flipV="1">
              <a:off x="4331096" y="1651110"/>
              <a:ext cx="1110509" cy="1857573"/>
            </a:xfrm>
            <a:prstGeom prst="bentUpArrow">
              <a:avLst>
                <a:gd name="adj1" fmla="val 36792"/>
                <a:gd name="adj2" fmla="val 30827"/>
                <a:gd name="adj3" fmla="val 3998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0" name="Group 17">
            <a:extLst>
              <a:ext uri="{FF2B5EF4-FFF2-40B4-BE49-F238E27FC236}">
                <a16:creationId xmlns:a16="http://schemas.microsoft.com/office/drawing/2014/main" id="{6BA72643-1BF0-4424-8D50-54995CC608EE}"/>
              </a:ext>
            </a:extLst>
          </p:cNvPr>
          <p:cNvGrpSpPr/>
          <p:nvPr/>
        </p:nvGrpSpPr>
        <p:grpSpPr>
          <a:xfrm>
            <a:off x="4702076" y="1309217"/>
            <a:ext cx="5622033" cy="1224260"/>
            <a:chOff x="6732240" y="3044790"/>
            <a:chExt cx="1584000" cy="1584000"/>
          </a:xfrm>
        </p:grpSpPr>
        <p:sp>
          <p:nvSpPr>
            <p:cNvPr id="64" name="Rectangle 18">
              <a:extLst>
                <a:ext uri="{FF2B5EF4-FFF2-40B4-BE49-F238E27FC236}">
                  <a16:creationId xmlns:a16="http://schemas.microsoft.com/office/drawing/2014/main" id="{378503E3-F281-468A-9E61-0F930A5955C1}"/>
                </a:ext>
              </a:extLst>
            </p:cNvPr>
            <p:cNvSpPr/>
            <p:nvPr/>
          </p:nvSpPr>
          <p:spPr>
            <a:xfrm>
              <a:off x="6732240" y="3044790"/>
              <a:ext cx="1584000" cy="158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5" name="Rectangle 19">
              <a:extLst>
                <a:ext uri="{FF2B5EF4-FFF2-40B4-BE49-F238E27FC236}">
                  <a16:creationId xmlns:a16="http://schemas.microsoft.com/office/drawing/2014/main" id="{DD41DBE1-B2E6-401F-8370-E160444469A9}"/>
                </a:ext>
              </a:extLst>
            </p:cNvPr>
            <p:cNvSpPr/>
            <p:nvPr/>
          </p:nvSpPr>
          <p:spPr>
            <a:xfrm>
              <a:off x="6840240" y="3152790"/>
              <a:ext cx="1368000" cy="136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70" name="TextBox 151">
            <a:extLst>
              <a:ext uri="{FF2B5EF4-FFF2-40B4-BE49-F238E27FC236}">
                <a16:creationId xmlns:a16="http://schemas.microsoft.com/office/drawing/2014/main" id="{5087FA03-A90B-4C22-8B6B-B7AADA2C6117}"/>
              </a:ext>
            </a:extLst>
          </p:cNvPr>
          <p:cNvSpPr txBox="1"/>
          <p:nvPr/>
        </p:nvSpPr>
        <p:spPr>
          <a:xfrm>
            <a:off x="952086" y="3832409"/>
            <a:ext cx="21092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REDE MUNICIPAL DE CONTROLE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5" name="TextBox 157">
            <a:extLst>
              <a:ext uri="{FF2B5EF4-FFF2-40B4-BE49-F238E27FC236}">
                <a16:creationId xmlns:a16="http://schemas.microsoft.com/office/drawing/2014/main" id="{2D45C0C2-6799-4F3D-B251-28AF09575E01}"/>
              </a:ext>
            </a:extLst>
          </p:cNvPr>
          <p:cNvSpPr txBox="1"/>
          <p:nvPr/>
        </p:nvSpPr>
        <p:spPr>
          <a:xfrm>
            <a:off x="5101330" y="3467827"/>
            <a:ext cx="311816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CAFÉ LEGAL</a:t>
            </a:r>
            <a:endParaRPr lang="ko-KR" altLang="en-US" sz="22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88" name="TextBox 160">
            <a:extLst>
              <a:ext uri="{FF2B5EF4-FFF2-40B4-BE49-F238E27FC236}">
                <a16:creationId xmlns:a16="http://schemas.microsoft.com/office/drawing/2014/main" id="{945A95A8-EF6B-4631-956E-5EC423C58FB3}"/>
              </a:ext>
            </a:extLst>
          </p:cNvPr>
          <p:cNvSpPr txBox="1"/>
          <p:nvPr/>
        </p:nvSpPr>
        <p:spPr>
          <a:xfrm>
            <a:off x="5449583" y="5317765"/>
            <a:ext cx="42926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AUDITORIA COMPARTILHADA</a:t>
            </a:r>
            <a:endParaRPr lang="ko-KR" altLang="en-US" sz="22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grpSp>
        <p:nvGrpSpPr>
          <p:cNvPr id="335" name="Group 25">
            <a:extLst>
              <a:ext uri="{FF2B5EF4-FFF2-40B4-BE49-F238E27FC236}">
                <a16:creationId xmlns:a16="http://schemas.microsoft.com/office/drawing/2014/main" id="{5811D728-2C55-4071-9166-800EA817DEF7}"/>
              </a:ext>
            </a:extLst>
          </p:cNvPr>
          <p:cNvGrpSpPr/>
          <p:nvPr/>
        </p:nvGrpSpPr>
        <p:grpSpPr>
          <a:xfrm>
            <a:off x="1512593" y="3029553"/>
            <a:ext cx="903581" cy="723798"/>
            <a:chOff x="2269726" y="1418075"/>
            <a:chExt cx="4590775" cy="4512155"/>
          </a:xfrm>
        </p:grpSpPr>
        <p:grpSp>
          <p:nvGrpSpPr>
            <p:cNvPr id="336" name="Group 23">
              <a:extLst>
                <a:ext uri="{FF2B5EF4-FFF2-40B4-BE49-F238E27FC236}">
                  <a16:creationId xmlns:a16="http://schemas.microsoft.com/office/drawing/2014/main" id="{F978AE8D-D3F6-40F3-AC06-3666F3242E95}"/>
                </a:ext>
              </a:extLst>
            </p:cNvPr>
            <p:cNvGrpSpPr/>
            <p:nvPr/>
          </p:nvGrpSpPr>
          <p:grpSpPr>
            <a:xfrm>
              <a:off x="2994902" y="2096400"/>
              <a:ext cx="3137846" cy="3150074"/>
              <a:chOff x="2767654" y="1829193"/>
              <a:chExt cx="3627594" cy="3641730"/>
            </a:xfrm>
          </p:grpSpPr>
          <p:sp>
            <p:nvSpPr>
              <p:cNvPr id="345" name="Oval 21">
                <a:extLst>
                  <a:ext uri="{FF2B5EF4-FFF2-40B4-BE49-F238E27FC236}">
                    <a16:creationId xmlns:a16="http://schemas.microsoft.com/office/drawing/2014/main" id="{14798429-62F6-47DA-A9C4-BF914B28BBB3}"/>
                  </a:ext>
                </a:extLst>
              </p:cNvPr>
              <p:cNvSpPr/>
              <p:nvPr/>
            </p:nvSpPr>
            <p:spPr>
              <a:xfrm>
                <a:off x="3491880" y="2564780"/>
                <a:ext cx="2160240" cy="2160240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9000"/>
                    </a:schemeClr>
                  </a:gs>
                </a:gsLst>
                <a:lin ang="16800000" scaled="0"/>
              </a:gradFill>
              <a:ln w="19050">
                <a:gradFill>
                  <a:gsLst>
                    <a:gs pos="0">
                      <a:schemeClr val="bg1"/>
                    </a:gs>
                    <a:gs pos="50000">
                      <a:schemeClr val="bg1">
                        <a:alpha val="65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7200000" scaled="0"/>
                </a:gradFill>
              </a:ln>
              <a:effectLst>
                <a:outerShdw blurRad="25400" dist="12700" dir="8100000" algn="tr" rotWithShape="0">
                  <a:prstClr val="black">
                    <a:alpha val="23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Calibri" pitchFamily="34" charset="0"/>
                </a:endParaRPr>
              </a:p>
            </p:txBody>
          </p:sp>
          <p:grpSp>
            <p:nvGrpSpPr>
              <p:cNvPr id="346" name="Group 22">
                <a:extLst>
                  <a:ext uri="{FF2B5EF4-FFF2-40B4-BE49-F238E27FC236}">
                    <a16:creationId xmlns:a16="http://schemas.microsoft.com/office/drawing/2014/main" id="{86AA9AF5-18DC-447F-91CE-7C83E558280C}"/>
                  </a:ext>
                </a:extLst>
              </p:cNvPr>
              <p:cNvGrpSpPr/>
              <p:nvPr/>
            </p:nvGrpSpPr>
            <p:grpSpPr>
              <a:xfrm>
                <a:off x="2827731" y="1829193"/>
                <a:ext cx="1744272" cy="1630399"/>
                <a:chOff x="2827731" y="1829193"/>
                <a:chExt cx="1744272" cy="1630399"/>
              </a:xfrm>
            </p:grpSpPr>
            <p:sp>
              <p:nvSpPr>
                <p:cNvPr id="356" name="Rectangle 15">
                  <a:extLst>
                    <a:ext uri="{FF2B5EF4-FFF2-40B4-BE49-F238E27FC236}">
                      <a16:creationId xmlns:a16="http://schemas.microsoft.com/office/drawing/2014/main" id="{1EFCFFB3-AC53-41AB-BB33-E99738E26EE4}"/>
                    </a:ext>
                  </a:extLst>
                </p:cNvPr>
                <p:cNvSpPr/>
                <p:nvPr/>
              </p:nvSpPr>
              <p:spPr>
                <a:xfrm rot="16200000">
                  <a:off x="3658606" y="1845368"/>
                  <a:ext cx="929571" cy="8972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9571" h="897222">
                      <a:moveTo>
                        <a:pt x="929571" y="731682"/>
                      </a:moveTo>
                      <a:lnTo>
                        <a:pt x="929571" y="897222"/>
                      </a:lnTo>
                      <a:lnTo>
                        <a:pt x="442770" y="897222"/>
                      </a:lnTo>
                      <a:lnTo>
                        <a:pt x="298754" y="897222"/>
                      </a:lnTo>
                      <a:lnTo>
                        <a:pt x="274103" y="897222"/>
                      </a:lnTo>
                      <a:cubicBezTo>
                        <a:pt x="274103" y="613647"/>
                        <a:pt x="176652" y="340818"/>
                        <a:pt x="0" y="123903"/>
                      </a:cubicBezTo>
                      <a:lnTo>
                        <a:pt x="116909" y="0"/>
                      </a:lnTo>
                      <a:cubicBezTo>
                        <a:pt x="291351" y="207479"/>
                        <a:pt x="400795" y="461979"/>
                        <a:pt x="432150" y="73168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latin typeface="Calibri" pitchFamily="34" charset="0"/>
                  </a:endParaRPr>
                </a:p>
              </p:txBody>
            </p:sp>
            <p:sp>
              <p:nvSpPr>
                <p:cNvPr id="357" name="Rectangle 15">
                  <a:extLst>
                    <a:ext uri="{FF2B5EF4-FFF2-40B4-BE49-F238E27FC236}">
                      <a16:creationId xmlns:a16="http://schemas.microsoft.com/office/drawing/2014/main" id="{4010D4B9-37DA-44E2-B023-9A2C1C4389AA}"/>
                    </a:ext>
                  </a:extLst>
                </p:cNvPr>
                <p:cNvSpPr/>
                <p:nvPr/>
              </p:nvSpPr>
              <p:spPr>
                <a:xfrm rot="13433242">
                  <a:off x="2827731" y="2562370"/>
                  <a:ext cx="929571" cy="8972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9571" h="897222">
                      <a:moveTo>
                        <a:pt x="929571" y="731682"/>
                      </a:moveTo>
                      <a:lnTo>
                        <a:pt x="929571" y="897222"/>
                      </a:lnTo>
                      <a:lnTo>
                        <a:pt x="442770" y="897222"/>
                      </a:lnTo>
                      <a:lnTo>
                        <a:pt x="298754" y="897222"/>
                      </a:lnTo>
                      <a:lnTo>
                        <a:pt x="274103" y="897222"/>
                      </a:lnTo>
                      <a:cubicBezTo>
                        <a:pt x="274103" y="613647"/>
                        <a:pt x="176652" y="340818"/>
                        <a:pt x="0" y="123903"/>
                      </a:cubicBezTo>
                      <a:lnTo>
                        <a:pt x="116909" y="0"/>
                      </a:lnTo>
                      <a:cubicBezTo>
                        <a:pt x="291351" y="207479"/>
                        <a:pt x="400795" y="461979"/>
                        <a:pt x="432150" y="73168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latin typeface="Calibri" pitchFamily="34" charset="0"/>
                  </a:endParaRPr>
                </a:p>
              </p:txBody>
            </p:sp>
          </p:grpSp>
          <p:grpSp>
            <p:nvGrpSpPr>
              <p:cNvPr id="347" name="Group 69">
                <a:extLst>
                  <a:ext uri="{FF2B5EF4-FFF2-40B4-BE49-F238E27FC236}">
                    <a16:creationId xmlns:a16="http://schemas.microsoft.com/office/drawing/2014/main" id="{671CC225-6237-491B-AEAA-7E30BB3AB34D}"/>
                  </a:ext>
                </a:extLst>
              </p:cNvPr>
              <p:cNvGrpSpPr/>
              <p:nvPr/>
            </p:nvGrpSpPr>
            <p:grpSpPr>
              <a:xfrm rot="16200000">
                <a:off x="2710718" y="3697649"/>
                <a:ext cx="1744272" cy="1630399"/>
                <a:chOff x="2827731" y="1829193"/>
                <a:chExt cx="1744272" cy="1630399"/>
              </a:xfrm>
            </p:grpSpPr>
            <p:sp>
              <p:nvSpPr>
                <p:cNvPr id="354" name="Rectangle 15">
                  <a:extLst>
                    <a:ext uri="{FF2B5EF4-FFF2-40B4-BE49-F238E27FC236}">
                      <a16:creationId xmlns:a16="http://schemas.microsoft.com/office/drawing/2014/main" id="{81915FEA-2F3C-4290-8370-ED588B2295C5}"/>
                    </a:ext>
                  </a:extLst>
                </p:cNvPr>
                <p:cNvSpPr/>
                <p:nvPr/>
              </p:nvSpPr>
              <p:spPr>
                <a:xfrm rot="16200000">
                  <a:off x="3658606" y="1845368"/>
                  <a:ext cx="929571" cy="8972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9571" h="897222">
                      <a:moveTo>
                        <a:pt x="929571" y="731682"/>
                      </a:moveTo>
                      <a:lnTo>
                        <a:pt x="929571" y="897222"/>
                      </a:lnTo>
                      <a:lnTo>
                        <a:pt x="442770" y="897222"/>
                      </a:lnTo>
                      <a:lnTo>
                        <a:pt x="298754" y="897222"/>
                      </a:lnTo>
                      <a:lnTo>
                        <a:pt x="274103" y="897222"/>
                      </a:lnTo>
                      <a:cubicBezTo>
                        <a:pt x="274103" y="613647"/>
                        <a:pt x="176652" y="340818"/>
                        <a:pt x="0" y="123903"/>
                      </a:cubicBezTo>
                      <a:lnTo>
                        <a:pt x="116909" y="0"/>
                      </a:lnTo>
                      <a:cubicBezTo>
                        <a:pt x="291351" y="207479"/>
                        <a:pt x="400795" y="461979"/>
                        <a:pt x="432150" y="73168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latin typeface="Calibri" pitchFamily="34" charset="0"/>
                  </a:endParaRPr>
                </a:p>
              </p:txBody>
            </p:sp>
            <p:sp>
              <p:nvSpPr>
                <p:cNvPr id="355" name="Rectangle 15">
                  <a:extLst>
                    <a:ext uri="{FF2B5EF4-FFF2-40B4-BE49-F238E27FC236}">
                      <a16:creationId xmlns:a16="http://schemas.microsoft.com/office/drawing/2014/main" id="{544BF99C-96CF-456E-B576-18D2339D32A6}"/>
                    </a:ext>
                  </a:extLst>
                </p:cNvPr>
                <p:cNvSpPr/>
                <p:nvPr/>
              </p:nvSpPr>
              <p:spPr>
                <a:xfrm rot="13433242">
                  <a:off x="2827731" y="2562370"/>
                  <a:ext cx="929571" cy="8972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9571" h="897222">
                      <a:moveTo>
                        <a:pt x="929571" y="731682"/>
                      </a:moveTo>
                      <a:lnTo>
                        <a:pt x="929571" y="897222"/>
                      </a:lnTo>
                      <a:lnTo>
                        <a:pt x="442770" y="897222"/>
                      </a:lnTo>
                      <a:lnTo>
                        <a:pt x="298754" y="897222"/>
                      </a:lnTo>
                      <a:lnTo>
                        <a:pt x="274103" y="897222"/>
                      </a:lnTo>
                      <a:cubicBezTo>
                        <a:pt x="274103" y="613647"/>
                        <a:pt x="176652" y="340818"/>
                        <a:pt x="0" y="123903"/>
                      </a:cubicBezTo>
                      <a:lnTo>
                        <a:pt x="116909" y="0"/>
                      </a:lnTo>
                      <a:cubicBezTo>
                        <a:pt x="291351" y="207479"/>
                        <a:pt x="400795" y="461979"/>
                        <a:pt x="432150" y="73168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latin typeface="Calibri" pitchFamily="34" charset="0"/>
                  </a:endParaRPr>
                </a:p>
              </p:txBody>
            </p:sp>
          </p:grpSp>
          <p:grpSp>
            <p:nvGrpSpPr>
              <p:cNvPr id="348" name="Group 85">
                <a:extLst>
                  <a:ext uri="{FF2B5EF4-FFF2-40B4-BE49-F238E27FC236}">
                    <a16:creationId xmlns:a16="http://schemas.microsoft.com/office/drawing/2014/main" id="{D67B3800-C5DA-41DC-890F-6AF6E6FCEDC5}"/>
                  </a:ext>
                </a:extLst>
              </p:cNvPr>
              <p:cNvGrpSpPr/>
              <p:nvPr/>
            </p:nvGrpSpPr>
            <p:grpSpPr>
              <a:xfrm rot="10800000">
                <a:off x="4578225" y="3840524"/>
                <a:ext cx="1744272" cy="1630399"/>
                <a:chOff x="2827731" y="1829193"/>
                <a:chExt cx="1744272" cy="1630399"/>
              </a:xfrm>
            </p:grpSpPr>
            <p:sp>
              <p:nvSpPr>
                <p:cNvPr id="352" name="Rectangle 15">
                  <a:extLst>
                    <a:ext uri="{FF2B5EF4-FFF2-40B4-BE49-F238E27FC236}">
                      <a16:creationId xmlns:a16="http://schemas.microsoft.com/office/drawing/2014/main" id="{E8981DFA-2AE7-49BE-9336-CB441B232A70}"/>
                    </a:ext>
                  </a:extLst>
                </p:cNvPr>
                <p:cNvSpPr/>
                <p:nvPr/>
              </p:nvSpPr>
              <p:spPr>
                <a:xfrm rot="16200000">
                  <a:off x="3658606" y="1845368"/>
                  <a:ext cx="929571" cy="8972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9571" h="897222">
                      <a:moveTo>
                        <a:pt x="929571" y="731682"/>
                      </a:moveTo>
                      <a:lnTo>
                        <a:pt x="929571" y="897222"/>
                      </a:lnTo>
                      <a:lnTo>
                        <a:pt x="442770" y="897222"/>
                      </a:lnTo>
                      <a:lnTo>
                        <a:pt x="298754" y="897222"/>
                      </a:lnTo>
                      <a:lnTo>
                        <a:pt x="274103" y="897222"/>
                      </a:lnTo>
                      <a:cubicBezTo>
                        <a:pt x="274103" y="613647"/>
                        <a:pt x="176652" y="340818"/>
                        <a:pt x="0" y="123903"/>
                      </a:cubicBezTo>
                      <a:lnTo>
                        <a:pt x="116909" y="0"/>
                      </a:lnTo>
                      <a:cubicBezTo>
                        <a:pt x="291351" y="207479"/>
                        <a:pt x="400795" y="461979"/>
                        <a:pt x="432150" y="73168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latin typeface="Calibri" pitchFamily="34" charset="0"/>
                  </a:endParaRPr>
                </a:p>
              </p:txBody>
            </p:sp>
            <p:sp>
              <p:nvSpPr>
                <p:cNvPr id="353" name="Rectangle 15">
                  <a:extLst>
                    <a:ext uri="{FF2B5EF4-FFF2-40B4-BE49-F238E27FC236}">
                      <a16:creationId xmlns:a16="http://schemas.microsoft.com/office/drawing/2014/main" id="{AA07D837-D679-4717-8CAA-52B029682DD7}"/>
                    </a:ext>
                  </a:extLst>
                </p:cNvPr>
                <p:cNvSpPr/>
                <p:nvPr/>
              </p:nvSpPr>
              <p:spPr>
                <a:xfrm rot="13433242">
                  <a:off x="2827731" y="2562370"/>
                  <a:ext cx="929571" cy="8972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9571" h="897222">
                      <a:moveTo>
                        <a:pt x="929571" y="731682"/>
                      </a:moveTo>
                      <a:lnTo>
                        <a:pt x="929571" y="897222"/>
                      </a:lnTo>
                      <a:lnTo>
                        <a:pt x="442770" y="897222"/>
                      </a:lnTo>
                      <a:lnTo>
                        <a:pt x="298754" y="897222"/>
                      </a:lnTo>
                      <a:lnTo>
                        <a:pt x="274103" y="897222"/>
                      </a:lnTo>
                      <a:cubicBezTo>
                        <a:pt x="274103" y="613647"/>
                        <a:pt x="176652" y="340818"/>
                        <a:pt x="0" y="123903"/>
                      </a:cubicBezTo>
                      <a:lnTo>
                        <a:pt x="116909" y="0"/>
                      </a:lnTo>
                      <a:cubicBezTo>
                        <a:pt x="291351" y="207479"/>
                        <a:pt x="400795" y="461979"/>
                        <a:pt x="432150" y="73168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latin typeface="Calibri" pitchFamily="34" charset="0"/>
                  </a:endParaRPr>
                </a:p>
              </p:txBody>
            </p:sp>
          </p:grpSp>
          <p:grpSp>
            <p:nvGrpSpPr>
              <p:cNvPr id="349" name="Group 88">
                <a:extLst>
                  <a:ext uri="{FF2B5EF4-FFF2-40B4-BE49-F238E27FC236}">
                    <a16:creationId xmlns:a16="http://schemas.microsoft.com/office/drawing/2014/main" id="{7A7000D5-4F6E-43B1-8C2D-BC08FB689A3D}"/>
                  </a:ext>
                </a:extLst>
              </p:cNvPr>
              <p:cNvGrpSpPr/>
              <p:nvPr/>
            </p:nvGrpSpPr>
            <p:grpSpPr>
              <a:xfrm rot="5400000">
                <a:off x="4707913" y="1953378"/>
                <a:ext cx="1744272" cy="1630399"/>
                <a:chOff x="2827731" y="1829193"/>
                <a:chExt cx="1744272" cy="1630399"/>
              </a:xfrm>
            </p:grpSpPr>
            <p:sp>
              <p:nvSpPr>
                <p:cNvPr id="350" name="Rectangle 15">
                  <a:extLst>
                    <a:ext uri="{FF2B5EF4-FFF2-40B4-BE49-F238E27FC236}">
                      <a16:creationId xmlns:a16="http://schemas.microsoft.com/office/drawing/2014/main" id="{1FE6641D-AF8B-42E4-B077-B1A2C29E509A}"/>
                    </a:ext>
                  </a:extLst>
                </p:cNvPr>
                <p:cNvSpPr/>
                <p:nvPr/>
              </p:nvSpPr>
              <p:spPr>
                <a:xfrm rot="16200000">
                  <a:off x="3658606" y="1845368"/>
                  <a:ext cx="929571" cy="8972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9571" h="897222">
                      <a:moveTo>
                        <a:pt x="929571" y="731682"/>
                      </a:moveTo>
                      <a:lnTo>
                        <a:pt x="929571" y="897222"/>
                      </a:lnTo>
                      <a:lnTo>
                        <a:pt x="442770" y="897222"/>
                      </a:lnTo>
                      <a:lnTo>
                        <a:pt x="298754" y="897222"/>
                      </a:lnTo>
                      <a:lnTo>
                        <a:pt x="274103" y="897222"/>
                      </a:lnTo>
                      <a:cubicBezTo>
                        <a:pt x="274103" y="613647"/>
                        <a:pt x="176652" y="340818"/>
                        <a:pt x="0" y="123903"/>
                      </a:cubicBezTo>
                      <a:lnTo>
                        <a:pt x="116909" y="0"/>
                      </a:lnTo>
                      <a:cubicBezTo>
                        <a:pt x="291351" y="207479"/>
                        <a:pt x="400795" y="461979"/>
                        <a:pt x="432150" y="73168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latin typeface="Calibri" pitchFamily="34" charset="0"/>
                  </a:endParaRPr>
                </a:p>
              </p:txBody>
            </p:sp>
            <p:sp>
              <p:nvSpPr>
                <p:cNvPr id="351" name="Rectangle 15">
                  <a:extLst>
                    <a:ext uri="{FF2B5EF4-FFF2-40B4-BE49-F238E27FC236}">
                      <a16:creationId xmlns:a16="http://schemas.microsoft.com/office/drawing/2014/main" id="{7FCF0870-20EE-42BB-90F5-612C971B683E}"/>
                    </a:ext>
                  </a:extLst>
                </p:cNvPr>
                <p:cNvSpPr/>
                <p:nvPr/>
              </p:nvSpPr>
              <p:spPr>
                <a:xfrm rot="13433242">
                  <a:off x="2827731" y="2562370"/>
                  <a:ext cx="929571" cy="8972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9571" h="897222">
                      <a:moveTo>
                        <a:pt x="929571" y="731682"/>
                      </a:moveTo>
                      <a:lnTo>
                        <a:pt x="929571" y="897222"/>
                      </a:lnTo>
                      <a:lnTo>
                        <a:pt x="442770" y="897222"/>
                      </a:lnTo>
                      <a:lnTo>
                        <a:pt x="298754" y="897222"/>
                      </a:lnTo>
                      <a:lnTo>
                        <a:pt x="274103" y="897222"/>
                      </a:lnTo>
                      <a:cubicBezTo>
                        <a:pt x="274103" y="613647"/>
                        <a:pt x="176652" y="340818"/>
                        <a:pt x="0" y="123903"/>
                      </a:cubicBezTo>
                      <a:lnTo>
                        <a:pt x="116909" y="0"/>
                      </a:lnTo>
                      <a:cubicBezTo>
                        <a:pt x="291351" y="207479"/>
                        <a:pt x="400795" y="461979"/>
                        <a:pt x="432150" y="73168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latin typeface="Calibri" pitchFamily="34" charset="0"/>
                  </a:endParaRPr>
                </a:p>
              </p:txBody>
            </p:sp>
          </p:grpSp>
        </p:grpSp>
        <p:sp>
          <p:nvSpPr>
            <p:cNvPr id="337" name="Oval 24">
              <a:extLst>
                <a:ext uri="{FF2B5EF4-FFF2-40B4-BE49-F238E27FC236}">
                  <a16:creationId xmlns:a16="http://schemas.microsoft.com/office/drawing/2014/main" id="{8FEBEF40-8ABC-4D33-8F04-CFA11E0B8DAB}"/>
                </a:ext>
              </a:extLst>
            </p:cNvPr>
            <p:cNvSpPr/>
            <p:nvPr/>
          </p:nvSpPr>
          <p:spPr>
            <a:xfrm>
              <a:off x="4167605" y="1418075"/>
              <a:ext cx="620419" cy="62041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8" name="Oval 91">
              <a:extLst>
                <a:ext uri="{FF2B5EF4-FFF2-40B4-BE49-F238E27FC236}">
                  <a16:creationId xmlns:a16="http://schemas.microsoft.com/office/drawing/2014/main" id="{B3D8966B-817B-43A4-8812-09F8700F2F7A}"/>
                </a:ext>
              </a:extLst>
            </p:cNvPr>
            <p:cNvSpPr/>
            <p:nvPr/>
          </p:nvSpPr>
          <p:spPr>
            <a:xfrm>
              <a:off x="2810499" y="2018429"/>
              <a:ext cx="620419" cy="62041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9" name="Oval 94">
              <a:extLst>
                <a:ext uri="{FF2B5EF4-FFF2-40B4-BE49-F238E27FC236}">
                  <a16:creationId xmlns:a16="http://schemas.microsoft.com/office/drawing/2014/main" id="{A530D8F1-25EB-413A-BFA3-D0BBCCC2712C}"/>
                </a:ext>
              </a:extLst>
            </p:cNvPr>
            <p:cNvSpPr/>
            <p:nvPr/>
          </p:nvSpPr>
          <p:spPr>
            <a:xfrm>
              <a:off x="2269726" y="3430980"/>
              <a:ext cx="620419" cy="62041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0" name="Oval 95">
              <a:extLst>
                <a:ext uri="{FF2B5EF4-FFF2-40B4-BE49-F238E27FC236}">
                  <a16:creationId xmlns:a16="http://schemas.microsoft.com/office/drawing/2014/main" id="{AF984F8E-7945-463C-9745-66740D84AABF}"/>
                </a:ext>
              </a:extLst>
            </p:cNvPr>
            <p:cNvSpPr/>
            <p:nvPr/>
          </p:nvSpPr>
          <p:spPr>
            <a:xfrm>
              <a:off x="2933944" y="4792135"/>
              <a:ext cx="620419" cy="62041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1" name="Oval 96">
              <a:extLst>
                <a:ext uri="{FF2B5EF4-FFF2-40B4-BE49-F238E27FC236}">
                  <a16:creationId xmlns:a16="http://schemas.microsoft.com/office/drawing/2014/main" id="{285AB4C0-9DE2-41CB-8B8B-7B67AE363CA6}"/>
                </a:ext>
              </a:extLst>
            </p:cNvPr>
            <p:cNvSpPr/>
            <p:nvPr/>
          </p:nvSpPr>
          <p:spPr>
            <a:xfrm>
              <a:off x="4328661" y="5309811"/>
              <a:ext cx="620419" cy="62041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2" name="Oval 97">
              <a:extLst>
                <a:ext uri="{FF2B5EF4-FFF2-40B4-BE49-F238E27FC236}">
                  <a16:creationId xmlns:a16="http://schemas.microsoft.com/office/drawing/2014/main" id="{36AE938E-E080-4BFC-AF94-7B166EFD8B0B}"/>
                </a:ext>
              </a:extLst>
            </p:cNvPr>
            <p:cNvSpPr/>
            <p:nvPr/>
          </p:nvSpPr>
          <p:spPr>
            <a:xfrm>
              <a:off x="5686583" y="4708442"/>
              <a:ext cx="620419" cy="62041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3" name="Oval 98">
              <a:extLst>
                <a:ext uri="{FF2B5EF4-FFF2-40B4-BE49-F238E27FC236}">
                  <a16:creationId xmlns:a16="http://schemas.microsoft.com/office/drawing/2014/main" id="{4FC763D6-CB0D-47CA-90D7-871D03481945}"/>
                </a:ext>
              </a:extLst>
            </p:cNvPr>
            <p:cNvSpPr/>
            <p:nvPr/>
          </p:nvSpPr>
          <p:spPr>
            <a:xfrm>
              <a:off x="6240082" y="3275308"/>
              <a:ext cx="620419" cy="62041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44" name="Oval 99">
              <a:extLst>
                <a:ext uri="{FF2B5EF4-FFF2-40B4-BE49-F238E27FC236}">
                  <a16:creationId xmlns:a16="http://schemas.microsoft.com/office/drawing/2014/main" id="{2F7386AE-7F57-4BF1-8878-9F8B24369A07}"/>
                </a:ext>
              </a:extLst>
            </p:cNvPr>
            <p:cNvSpPr/>
            <p:nvPr/>
          </p:nvSpPr>
          <p:spPr>
            <a:xfrm>
              <a:off x="5577548" y="1907611"/>
              <a:ext cx="620419" cy="62041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358" name="TextBox 387">
            <a:extLst>
              <a:ext uri="{FF2B5EF4-FFF2-40B4-BE49-F238E27FC236}">
                <a16:creationId xmlns:a16="http://schemas.microsoft.com/office/drawing/2014/main" id="{F889344C-4BEF-4D3D-8E92-3BD419DE32AE}"/>
              </a:ext>
            </a:extLst>
          </p:cNvPr>
          <p:cNvSpPr txBox="1"/>
          <p:nvPr/>
        </p:nvSpPr>
        <p:spPr>
          <a:xfrm>
            <a:off x="1238333" y="3254264"/>
            <a:ext cx="14358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CGM</a:t>
            </a:r>
            <a:endParaRPr lang="ko-KR" altLang="en-US" sz="1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32B5B0CD-F17F-4D07-89C4-8BD653EE5D5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" t="1360" r="52898" b="17011"/>
          <a:stretch/>
        </p:blipFill>
        <p:spPr>
          <a:xfrm>
            <a:off x="8780768" y="3194150"/>
            <a:ext cx="797528" cy="925866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F80B4F2-15CA-4C75-A0AA-79395305B26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4" t="8265" r="21663" b="32673"/>
          <a:stretch/>
        </p:blipFill>
        <p:spPr>
          <a:xfrm rot="20794334">
            <a:off x="7823184" y="1557007"/>
            <a:ext cx="1111090" cy="744380"/>
          </a:xfrm>
          <a:prstGeom prst="rect">
            <a:avLst/>
          </a:prstGeom>
        </p:spPr>
      </p:pic>
      <p:sp>
        <p:nvSpPr>
          <p:cNvPr id="91" name="TextBox 163">
            <a:extLst>
              <a:ext uri="{FF2B5EF4-FFF2-40B4-BE49-F238E27FC236}">
                <a16:creationId xmlns:a16="http://schemas.microsoft.com/office/drawing/2014/main" id="{149F4DD6-4CE3-4FCF-8452-AE43FFBEEC52}"/>
              </a:ext>
            </a:extLst>
          </p:cNvPr>
          <p:cNvSpPr txBox="1"/>
          <p:nvPr/>
        </p:nvSpPr>
        <p:spPr>
          <a:xfrm>
            <a:off x="4635815" y="1650252"/>
            <a:ext cx="37299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JORNADAS TÉCNICAS</a:t>
            </a:r>
            <a:endParaRPr lang="ko-KR" altLang="en-US" sz="22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57" name="Imagem 56" descr="Y:\2 JORNADA TÉCNICA\logo cgm-01 copy.jpg">
            <a:extLst>
              <a:ext uri="{FF2B5EF4-FFF2-40B4-BE49-F238E27FC236}">
                <a16:creationId xmlns:a16="http://schemas.microsoft.com/office/drawing/2014/main" id="{0A5754F9-E9A9-41B1-AAF4-8931548B33AE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1" t="19135" r="-2608" b="20888"/>
          <a:stretch>
            <a:fillRect/>
          </a:stretch>
        </p:blipFill>
        <p:spPr bwMode="auto">
          <a:xfrm rot="20764225">
            <a:off x="8908088" y="1565783"/>
            <a:ext cx="984356" cy="7469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22344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ED97021D-F78A-4DA5-814E-2E4E1BC5EDCD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Calibri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063D840-A8DF-4FF9-BA65-A91663D3EB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C8A8BD8B-913A-4694-A639-4BB49EDE0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>
                <a:latin typeface="Calibri" pitchFamily="34" charset="0"/>
              </a:rPr>
              <a:pPr/>
              <a:t>15</a:t>
            </a:fld>
            <a:endParaRPr lang="pt-BR">
              <a:latin typeface="Calibri" pitchFamily="34" charset="0"/>
            </a:endParaRPr>
          </a:p>
        </p:txBody>
      </p:sp>
      <p:sp>
        <p:nvSpPr>
          <p:cNvPr id="81" name="CaixaDeTexto 80">
            <a:extLst>
              <a:ext uri="{FF2B5EF4-FFF2-40B4-BE49-F238E27FC236}">
                <a16:creationId xmlns:a16="http://schemas.microsoft.com/office/drawing/2014/main" id="{6D07456C-D3B7-4CF1-B67B-757A90831C97}"/>
              </a:ext>
            </a:extLst>
          </p:cNvPr>
          <p:cNvSpPr txBox="1"/>
          <p:nvPr/>
        </p:nvSpPr>
        <p:spPr>
          <a:xfrm>
            <a:off x="3961195" y="726129"/>
            <a:ext cx="6811608" cy="2866078"/>
          </a:xfrm>
          <a:prstGeom prst="rect">
            <a:avLst/>
          </a:prstGeom>
          <a:noFill/>
          <a:ln w="57150">
            <a:noFill/>
            <a:prstDash val="sysDash"/>
          </a:ln>
        </p:spPr>
        <p:txBody>
          <a:bodyPr wrap="square" lIns="360000" tIns="360000" rIns="360000" bIns="360000" rtlCol="0">
            <a:spAutoFit/>
          </a:bodyPr>
          <a:lstStyle/>
          <a:p>
            <a:pPr algn="just"/>
            <a:endParaRPr lang="pt-BR" sz="700" dirty="0">
              <a:latin typeface="Calibri" pitchFamily="34" charset="0"/>
            </a:endParaRPr>
          </a:p>
          <a:p>
            <a:pPr algn="just"/>
            <a:r>
              <a:rPr lang="pt-BR" sz="2200" dirty="0">
                <a:latin typeface="Calibri" pitchFamily="34" charset="0"/>
              </a:rPr>
              <a:t>O Projeto </a:t>
            </a:r>
            <a:r>
              <a:rPr lang="pt-BR" sz="22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“Café Legal” </a:t>
            </a:r>
            <a:r>
              <a:rPr lang="pt-BR" sz="2200" dirty="0">
                <a:latin typeface="Calibri" pitchFamily="34" charset="0"/>
              </a:rPr>
              <a:t>é uma iniciativa da CGM que visa aprofundar conhecimentos nas diversas áreas da administração. </a:t>
            </a:r>
          </a:p>
          <a:p>
            <a:pPr algn="just"/>
            <a:endParaRPr lang="pt-BR" sz="1100" dirty="0">
              <a:latin typeface="Calibri" pitchFamily="34" charset="0"/>
            </a:endParaRPr>
          </a:p>
          <a:p>
            <a:pPr algn="just"/>
            <a:r>
              <a:rPr lang="pt-BR" sz="2200" dirty="0">
                <a:latin typeface="Calibri" pitchFamily="34" charset="0"/>
              </a:rPr>
              <a:t>Com um formato mais enxuto, reúne pequenos grupos para discussão acerca de temas específicos.</a:t>
            </a:r>
          </a:p>
          <a:p>
            <a:pPr algn="just"/>
            <a:endParaRPr lang="pt-BR" sz="1100" dirty="0">
              <a:latin typeface="Calibri" pitchFamily="34" charset="0"/>
            </a:endParaRPr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FC4C00DA-56E1-4D3B-BE21-106DA04842DE}"/>
              </a:ext>
            </a:extLst>
          </p:cNvPr>
          <p:cNvSpPr txBox="1"/>
          <p:nvPr/>
        </p:nvSpPr>
        <p:spPr>
          <a:xfrm>
            <a:off x="278293" y="172279"/>
            <a:ext cx="669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itchFamily="34" charset="0"/>
              </a:rPr>
              <a:t>CAFÉ LEGAL</a:t>
            </a:r>
          </a:p>
        </p:txBody>
      </p:sp>
      <p:pic>
        <p:nvPicPr>
          <p:cNvPr id="21" name="Imagem 20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F8A84159-B602-438E-A399-F423E347BB4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" t="1360" r="52898" b="17011"/>
          <a:stretch/>
        </p:blipFill>
        <p:spPr>
          <a:xfrm>
            <a:off x="10516723" y="1048418"/>
            <a:ext cx="1405304" cy="2123160"/>
          </a:xfrm>
          <a:prstGeom prst="rect">
            <a:avLst/>
          </a:prstGeom>
        </p:spPr>
      </p:pic>
      <p:sp>
        <p:nvSpPr>
          <p:cNvPr id="25" name="CaixaDeTexto 24">
            <a:extLst>
              <a:ext uri="{FF2B5EF4-FFF2-40B4-BE49-F238E27FC236}">
                <a16:creationId xmlns:a16="http://schemas.microsoft.com/office/drawing/2014/main" id="{0C17261B-0718-423F-8CEA-369C9ED21822}"/>
              </a:ext>
            </a:extLst>
          </p:cNvPr>
          <p:cNvSpPr txBox="1"/>
          <p:nvPr/>
        </p:nvSpPr>
        <p:spPr>
          <a:xfrm>
            <a:off x="3961195" y="3104656"/>
            <a:ext cx="8087113" cy="3604742"/>
          </a:xfrm>
          <a:prstGeom prst="rect">
            <a:avLst/>
          </a:prstGeom>
          <a:noFill/>
          <a:ln w="57150">
            <a:noFill/>
            <a:prstDash val="sysDash"/>
          </a:ln>
        </p:spPr>
        <p:txBody>
          <a:bodyPr wrap="square" lIns="360000" tIns="360000" rIns="360000" bIns="360000" rtlCol="0">
            <a:spAutoFit/>
          </a:bodyPr>
          <a:lstStyle/>
          <a:p>
            <a:pPr algn="just"/>
            <a:r>
              <a:rPr lang="pt-BR" sz="2200" dirty="0">
                <a:latin typeface="Calibri" pitchFamily="34" charset="0"/>
              </a:rPr>
              <a:t>Já foram realizados debates sobre as inovações quanto à forma de apresentação das Prestações de Contas Anuais de Gestão – nos moldes da Deliberação 277/17, do TCE-RJ e Sistema Integrado de Gestão Fiscal – SIGFIS. </a:t>
            </a:r>
          </a:p>
          <a:p>
            <a:pPr algn="just"/>
            <a:endParaRPr lang="pt-BR" sz="1100" dirty="0">
              <a:latin typeface="Calibri" pitchFamily="34" charset="0"/>
            </a:endParaRPr>
          </a:p>
          <a:p>
            <a:pPr algn="just"/>
            <a:r>
              <a:rPr lang="pt-BR" sz="2200" b="1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No período de 15 a 30 de abril, a CGM realizará novos Cafés Legais nas temáticas de maior interesse acerca dos </a:t>
            </a:r>
            <a:r>
              <a:rPr lang="pt-BR" sz="2200" b="1" dirty="0" err="1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TRMs</a:t>
            </a:r>
            <a:r>
              <a:rPr lang="pt-BR" sz="2200" b="1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, levando em conta as respostas dos questionários desta 2ª Jornada Técnica.</a:t>
            </a:r>
            <a:endParaRPr lang="pt-BR" sz="2000" b="1" dirty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308A696A-6513-4737-B67D-AC899EED0E7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9368" t="6356" r="31087" b="5872"/>
          <a:stretch/>
        </p:blipFill>
        <p:spPr>
          <a:xfrm>
            <a:off x="321769" y="1173414"/>
            <a:ext cx="3714763" cy="463556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712971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ED97021D-F78A-4DA5-814E-2E4E1BC5EDCD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Calibri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063D840-A8DF-4FF9-BA65-A91663D3EB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C8A8BD8B-913A-4694-A639-4BB49EDE0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>
                <a:latin typeface="Calibri" pitchFamily="34" charset="0"/>
              </a:rPr>
              <a:pPr/>
              <a:t>16</a:t>
            </a:fld>
            <a:endParaRPr lang="pt-BR">
              <a:latin typeface="Calibri" pitchFamily="34" charset="0"/>
            </a:endParaRPr>
          </a:p>
        </p:txBody>
      </p:sp>
      <p:sp>
        <p:nvSpPr>
          <p:cNvPr id="81" name="CaixaDeTexto 80">
            <a:extLst>
              <a:ext uri="{FF2B5EF4-FFF2-40B4-BE49-F238E27FC236}">
                <a16:creationId xmlns:a16="http://schemas.microsoft.com/office/drawing/2014/main" id="{6D07456C-D3B7-4CF1-B67B-757A90831C97}"/>
              </a:ext>
            </a:extLst>
          </p:cNvPr>
          <p:cNvSpPr txBox="1"/>
          <p:nvPr/>
        </p:nvSpPr>
        <p:spPr>
          <a:xfrm>
            <a:off x="72570" y="456447"/>
            <a:ext cx="11973107" cy="3974074"/>
          </a:xfrm>
          <a:prstGeom prst="rect">
            <a:avLst/>
          </a:prstGeom>
          <a:noFill/>
          <a:ln w="57150">
            <a:noFill/>
            <a:prstDash val="sysDash"/>
          </a:ln>
        </p:spPr>
        <p:txBody>
          <a:bodyPr wrap="square" lIns="360000" tIns="360000" rIns="360000" bIns="360000" rtlCol="0">
            <a:spAutoFit/>
          </a:bodyPr>
          <a:lstStyle/>
          <a:p>
            <a:pPr algn="just"/>
            <a:endParaRPr lang="pt-BR" sz="700" dirty="0">
              <a:latin typeface="Calibri" pitchFamily="34" charset="0"/>
            </a:endParaRPr>
          </a:p>
          <a:p>
            <a:pPr algn="just"/>
            <a:r>
              <a:rPr lang="pt-BR" sz="2200" dirty="0">
                <a:latin typeface="Calibri" pitchFamily="34" charset="0"/>
              </a:rPr>
              <a:t>A Portaria nº 003/CGM/2019, publicada em 29/01/2019, prevê em seu bojo a realização de auditorias compartilhadas nos 4 eixos: </a:t>
            </a:r>
          </a:p>
          <a:p>
            <a:pPr algn="just"/>
            <a:endParaRPr lang="pt-BR" sz="2000" dirty="0">
              <a:latin typeface="Calibri" pitchFamily="34" charset="0"/>
            </a:endParaRPr>
          </a:p>
          <a:p>
            <a:pPr algn="just"/>
            <a:endParaRPr lang="pt-BR" sz="2000" dirty="0">
              <a:latin typeface="Calibri" pitchFamily="34" charset="0"/>
            </a:endParaRPr>
          </a:p>
          <a:p>
            <a:pPr algn="just"/>
            <a:endParaRPr lang="pt-BR" sz="2000" dirty="0">
              <a:latin typeface="Calibri" pitchFamily="34" charset="0"/>
            </a:endParaRPr>
          </a:p>
          <a:p>
            <a:pPr algn="just"/>
            <a:endParaRPr lang="pt-BR" sz="2000" dirty="0">
              <a:latin typeface="Calibri" pitchFamily="34" charset="0"/>
            </a:endParaRPr>
          </a:p>
          <a:p>
            <a:pPr algn="just"/>
            <a:endParaRPr lang="pt-BR" sz="2000" dirty="0">
              <a:latin typeface="Calibri" pitchFamily="34" charset="0"/>
            </a:endParaRPr>
          </a:p>
          <a:p>
            <a:pPr algn="just"/>
            <a:endParaRPr lang="pt-BR" sz="2000" dirty="0">
              <a:latin typeface="Calibri" pitchFamily="34" charset="0"/>
            </a:endParaRPr>
          </a:p>
          <a:p>
            <a:pPr algn="just"/>
            <a:endParaRPr lang="pt-BR" sz="2000" dirty="0">
              <a:latin typeface="Calibri" pitchFamily="34" charset="0"/>
            </a:endParaRPr>
          </a:p>
          <a:p>
            <a:pPr algn="just"/>
            <a:endParaRPr lang="pt-BR" sz="2000" dirty="0">
              <a:latin typeface="Calibri" pitchFamily="34" charset="0"/>
            </a:endParaRPr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FC4C00DA-56E1-4D3B-BE21-106DA04842DE}"/>
              </a:ext>
            </a:extLst>
          </p:cNvPr>
          <p:cNvSpPr txBox="1"/>
          <p:nvPr/>
        </p:nvSpPr>
        <p:spPr>
          <a:xfrm>
            <a:off x="278293" y="172279"/>
            <a:ext cx="669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itchFamily="34" charset="0"/>
              </a:rPr>
              <a:t>AUDITORIA COMPARTILHADA</a:t>
            </a:r>
          </a:p>
        </p:txBody>
      </p:sp>
      <p:sp>
        <p:nvSpPr>
          <p:cNvPr id="72" name="CaixaDeTexto 71">
            <a:extLst>
              <a:ext uri="{FF2B5EF4-FFF2-40B4-BE49-F238E27FC236}">
                <a16:creationId xmlns:a16="http://schemas.microsoft.com/office/drawing/2014/main" id="{429AAC2C-368D-4B4A-A7DF-A40E58BF2FC0}"/>
              </a:ext>
            </a:extLst>
          </p:cNvPr>
          <p:cNvSpPr txBox="1"/>
          <p:nvPr/>
        </p:nvSpPr>
        <p:spPr>
          <a:xfrm>
            <a:off x="5825773" y="1421434"/>
            <a:ext cx="6157222" cy="4451128"/>
          </a:xfrm>
          <a:prstGeom prst="rect">
            <a:avLst/>
          </a:prstGeom>
          <a:noFill/>
          <a:ln w="57150">
            <a:noFill/>
            <a:prstDash val="sysDash"/>
          </a:ln>
        </p:spPr>
        <p:txBody>
          <a:bodyPr wrap="square" lIns="360000" tIns="360000" rIns="360000" bIns="360000" rtlCol="0">
            <a:spAutoFit/>
          </a:bodyPr>
          <a:lstStyle/>
          <a:p>
            <a:pPr algn="just"/>
            <a:endParaRPr lang="pt-BR" sz="2200" dirty="0">
              <a:latin typeface="Calibri" pitchFamily="34" charset="0"/>
            </a:endParaRPr>
          </a:p>
          <a:p>
            <a:pPr algn="just"/>
            <a:r>
              <a:rPr lang="pt-BR" sz="2200" dirty="0">
                <a:latin typeface="Calibri" pitchFamily="34" charset="0"/>
              </a:rPr>
              <a:t>Objetiva a integração entre os órgãos de controle interno setoriais e a unidade central através de uma atuação conjunta na verificação dos controles e procedimentos diversos, em conformidade com as normas aplicáveis. </a:t>
            </a:r>
          </a:p>
          <a:p>
            <a:pPr algn="just"/>
            <a:endParaRPr lang="pt-BR" sz="2200" dirty="0">
              <a:latin typeface="Calibri" pitchFamily="34" charset="0"/>
            </a:endParaRPr>
          </a:p>
          <a:p>
            <a:pPr algn="just"/>
            <a:r>
              <a:rPr lang="pt-BR" sz="2200" dirty="0">
                <a:latin typeface="Calibri" pitchFamily="34" charset="0"/>
              </a:rPr>
              <a:t>Como resultado estratégico,  promoverá o fortalecimento institucional da rede municipal de controle interno e a expansão do conhecimento em controle interno.</a:t>
            </a:r>
            <a:endParaRPr lang="pt-BR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grpSp>
        <p:nvGrpSpPr>
          <p:cNvPr id="8" name="Agrupar 7">
            <a:extLst>
              <a:ext uri="{FF2B5EF4-FFF2-40B4-BE49-F238E27FC236}">
                <a16:creationId xmlns:a16="http://schemas.microsoft.com/office/drawing/2014/main" id="{63147165-5C2D-4DDE-8F9D-60B170A37B89}"/>
              </a:ext>
            </a:extLst>
          </p:cNvPr>
          <p:cNvGrpSpPr/>
          <p:nvPr/>
        </p:nvGrpSpPr>
        <p:grpSpPr>
          <a:xfrm>
            <a:off x="1097596" y="1595785"/>
            <a:ext cx="4600324" cy="4480162"/>
            <a:chOff x="1097596" y="1595785"/>
            <a:chExt cx="4600324" cy="4480162"/>
          </a:xfrm>
        </p:grpSpPr>
        <p:pic>
          <p:nvPicPr>
            <p:cNvPr id="6" name="Imagem 5">
              <a:extLst>
                <a:ext uri="{FF2B5EF4-FFF2-40B4-BE49-F238E27FC236}">
                  <a16:creationId xmlns:a16="http://schemas.microsoft.com/office/drawing/2014/main" id="{B63C459E-D286-49DA-9A74-B50B6915A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023" y="1595785"/>
              <a:ext cx="4493426" cy="4480162"/>
            </a:xfrm>
            <a:prstGeom prst="rect">
              <a:avLst/>
            </a:prstGeom>
          </p:spPr>
        </p:pic>
        <p:sp>
          <p:nvSpPr>
            <p:cNvPr id="7" name="Retângulo 6">
              <a:extLst>
                <a:ext uri="{FF2B5EF4-FFF2-40B4-BE49-F238E27FC236}">
                  <a16:creationId xmlns:a16="http://schemas.microsoft.com/office/drawing/2014/main" id="{075579E6-9688-4D68-9908-89D22031F7AD}"/>
                </a:ext>
              </a:extLst>
            </p:cNvPr>
            <p:cNvSpPr/>
            <p:nvPr/>
          </p:nvSpPr>
          <p:spPr>
            <a:xfrm>
              <a:off x="1101023" y="2371725"/>
              <a:ext cx="1327852" cy="6715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Calibri" pitchFamily="34" charset="0"/>
              </a:endParaRPr>
            </a:p>
          </p:txBody>
        </p:sp>
        <p:sp>
          <p:nvSpPr>
            <p:cNvPr id="82" name="Retângulo 81">
              <a:extLst>
                <a:ext uri="{FF2B5EF4-FFF2-40B4-BE49-F238E27FC236}">
                  <a16:creationId xmlns:a16="http://schemas.microsoft.com/office/drawing/2014/main" id="{BC861DBE-29E7-4AC2-B137-C9EEC5BD0F4A}"/>
                </a:ext>
              </a:extLst>
            </p:cNvPr>
            <p:cNvSpPr/>
            <p:nvPr/>
          </p:nvSpPr>
          <p:spPr>
            <a:xfrm>
              <a:off x="4266597" y="2035968"/>
              <a:ext cx="1327852" cy="6715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Calibri" pitchFamily="34" charset="0"/>
              </a:endParaRPr>
            </a:p>
          </p:txBody>
        </p:sp>
        <p:sp>
          <p:nvSpPr>
            <p:cNvPr id="83" name="Retângulo 82">
              <a:extLst>
                <a:ext uri="{FF2B5EF4-FFF2-40B4-BE49-F238E27FC236}">
                  <a16:creationId xmlns:a16="http://schemas.microsoft.com/office/drawing/2014/main" id="{5E0FBA34-FF00-47BA-9F46-67A53FF21B9B}"/>
                </a:ext>
              </a:extLst>
            </p:cNvPr>
            <p:cNvSpPr/>
            <p:nvPr/>
          </p:nvSpPr>
          <p:spPr>
            <a:xfrm>
              <a:off x="4370068" y="4627568"/>
              <a:ext cx="1327852" cy="6715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Calibri" pitchFamily="34" charset="0"/>
              </a:endParaRPr>
            </a:p>
          </p:txBody>
        </p:sp>
        <p:sp>
          <p:nvSpPr>
            <p:cNvPr id="84" name="Retângulo 83">
              <a:extLst>
                <a:ext uri="{FF2B5EF4-FFF2-40B4-BE49-F238E27FC236}">
                  <a16:creationId xmlns:a16="http://schemas.microsoft.com/office/drawing/2014/main" id="{0280AE23-B0F9-47D4-BDF0-9B972AEFC281}"/>
                </a:ext>
              </a:extLst>
            </p:cNvPr>
            <p:cNvSpPr/>
            <p:nvPr/>
          </p:nvSpPr>
          <p:spPr>
            <a:xfrm>
              <a:off x="1097596" y="4865319"/>
              <a:ext cx="1327852" cy="6715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Calibri" pitchFamily="34" charset="0"/>
              </a:endParaRPr>
            </a:p>
          </p:txBody>
        </p:sp>
        <p:sp>
          <p:nvSpPr>
            <p:cNvPr id="85" name="Retângulo 84">
              <a:extLst>
                <a:ext uri="{FF2B5EF4-FFF2-40B4-BE49-F238E27FC236}">
                  <a16:creationId xmlns:a16="http://schemas.microsoft.com/office/drawing/2014/main" id="{DFCB9316-D2D5-492A-902D-C478CDE128B3}"/>
                </a:ext>
              </a:extLst>
            </p:cNvPr>
            <p:cNvSpPr/>
            <p:nvPr/>
          </p:nvSpPr>
          <p:spPr>
            <a:xfrm>
              <a:off x="2846184" y="3429000"/>
              <a:ext cx="1003104" cy="801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Calibri" pitchFamily="34" charset="0"/>
              </a:endParaRPr>
            </a:p>
          </p:txBody>
        </p:sp>
      </p:grpSp>
      <p:sp>
        <p:nvSpPr>
          <p:cNvPr id="9" name="CaixaDeTexto 8">
            <a:extLst>
              <a:ext uri="{FF2B5EF4-FFF2-40B4-BE49-F238E27FC236}">
                <a16:creationId xmlns:a16="http://schemas.microsoft.com/office/drawing/2014/main" id="{65A982FB-7AC1-4ED4-BFDF-14628D722932}"/>
              </a:ext>
            </a:extLst>
          </p:cNvPr>
          <p:cNvSpPr txBox="1"/>
          <p:nvPr/>
        </p:nvSpPr>
        <p:spPr>
          <a:xfrm>
            <a:off x="2470567" y="3502310"/>
            <a:ext cx="1640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AUDITORIA COMPARTILHADA</a:t>
            </a:r>
          </a:p>
        </p:txBody>
      </p:sp>
      <p:sp>
        <p:nvSpPr>
          <p:cNvPr id="86" name="CaixaDeTexto 85">
            <a:extLst>
              <a:ext uri="{FF2B5EF4-FFF2-40B4-BE49-F238E27FC236}">
                <a16:creationId xmlns:a16="http://schemas.microsoft.com/office/drawing/2014/main" id="{9426E0A5-476F-4670-AFA7-6FDDED95DFEF}"/>
              </a:ext>
            </a:extLst>
          </p:cNvPr>
          <p:cNvSpPr txBox="1"/>
          <p:nvPr/>
        </p:nvSpPr>
        <p:spPr>
          <a:xfrm>
            <a:off x="224459" y="4384757"/>
            <a:ext cx="21155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Contabilidade (contas a pagar)</a:t>
            </a:r>
          </a:p>
        </p:txBody>
      </p:sp>
      <p:sp>
        <p:nvSpPr>
          <p:cNvPr id="87" name="CaixaDeTexto 86">
            <a:extLst>
              <a:ext uri="{FF2B5EF4-FFF2-40B4-BE49-F238E27FC236}">
                <a16:creationId xmlns:a16="http://schemas.microsoft.com/office/drawing/2014/main" id="{0A4D8F8D-2063-41ED-A1D6-A4FD504CD7C8}"/>
              </a:ext>
            </a:extLst>
          </p:cNvPr>
          <p:cNvSpPr txBox="1"/>
          <p:nvPr/>
        </p:nvSpPr>
        <p:spPr>
          <a:xfrm>
            <a:off x="4298143" y="2783613"/>
            <a:ext cx="1640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Patrimonial</a:t>
            </a:r>
          </a:p>
        </p:txBody>
      </p:sp>
      <p:sp>
        <p:nvSpPr>
          <p:cNvPr id="88" name="CaixaDeTexto 87">
            <a:extLst>
              <a:ext uri="{FF2B5EF4-FFF2-40B4-BE49-F238E27FC236}">
                <a16:creationId xmlns:a16="http://schemas.microsoft.com/office/drawing/2014/main" id="{687B5DB9-E15D-4A29-B2D6-55E4A2F01D7F}"/>
              </a:ext>
            </a:extLst>
          </p:cNvPr>
          <p:cNvSpPr txBox="1"/>
          <p:nvPr/>
        </p:nvSpPr>
        <p:spPr>
          <a:xfrm>
            <a:off x="1342520" y="2106940"/>
            <a:ext cx="1640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rgbClr val="33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Tesouraria</a:t>
            </a:r>
          </a:p>
        </p:txBody>
      </p:sp>
      <p:sp>
        <p:nvSpPr>
          <p:cNvPr id="89" name="CaixaDeTexto 88">
            <a:extLst>
              <a:ext uri="{FF2B5EF4-FFF2-40B4-BE49-F238E27FC236}">
                <a16:creationId xmlns:a16="http://schemas.microsoft.com/office/drawing/2014/main" id="{722EEFD9-FDD4-4A5F-A091-F680FCD6663C}"/>
              </a:ext>
            </a:extLst>
          </p:cNvPr>
          <p:cNvSpPr txBox="1"/>
          <p:nvPr/>
        </p:nvSpPr>
        <p:spPr>
          <a:xfrm>
            <a:off x="3803202" y="5133851"/>
            <a:ext cx="17912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Almoxarifado</a:t>
            </a:r>
          </a:p>
        </p:txBody>
      </p:sp>
      <p:pic>
        <p:nvPicPr>
          <p:cNvPr id="21" name="Imagem 20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7585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ED97021D-F78A-4DA5-814E-2E4E1BC5EDCD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063D840-A8DF-4FF9-BA65-A91663D3EB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C8A8BD8B-913A-4694-A639-4BB49EDE0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17</a:t>
            </a:fld>
            <a:endParaRPr lang="pt-BR"/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FC4C00DA-56E1-4D3B-BE21-106DA04842DE}"/>
              </a:ext>
            </a:extLst>
          </p:cNvPr>
          <p:cNvSpPr txBox="1"/>
          <p:nvPr/>
        </p:nvSpPr>
        <p:spPr>
          <a:xfrm>
            <a:off x="278292" y="172279"/>
            <a:ext cx="1096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anose="020F0502020204030204" pitchFamily="34" charset="0"/>
              </a:rPr>
              <a:t>PLANO DE INTEGRIDADE: AÇÃO 2 – EIXO 1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3DA8C645-4A71-4200-A520-0704A8367290}"/>
              </a:ext>
            </a:extLst>
          </p:cNvPr>
          <p:cNvSpPr txBox="1"/>
          <p:nvPr/>
        </p:nvSpPr>
        <p:spPr>
          <a:xfrm>
            <a:off x="4624252" y="1523111"/>
            <a:ext cx="625274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600" u="sng" dirty="0">
                <a:solidFill>
                  <a:schemeClr val="accent1"/>
                </a:solidFill>
                <a:latin typeface="Calibri" pitchFamily="34" charset="0"/>
              </a:rPr>
              <a:t>AÇÃO 2:</a:t>
            </a:r>
          </a:p>
          <a:p>
            <a:pPr algn="ctr"/>
            <a:r>
              <a:rPr lang="pt-BR" sz="6600" dirty="0">
                <a:solidFill>
                  <a:schemeClr val="accent1"/>
                </a:solidFill>
                <a:latin typeface="Calibri" pitchFamily="34" charset="0"/>
              </a:rPr>
              <a:t>  </a:t>
            </a:r>
            <a:r>
              <a:rPr lang="pt-BR" sz="5400" dirty="0">
                <a:solidFill>
                  <a:schemeClr val="accent1"/>
                </a:solidFill>
                <a:latin typeface="Calibri" pitchFamily="34" charset="0"/>
              </a:rPr>
              <a:t>TERMOS DE REQUISITOS MÍNIMOS – </a:t>
            </a:r>
            <a:r>
              <a:rPr lang="pt-BR" sz="5400" dirty="0" err="1">
                <a:solidFill>
                  <a:schemeClr val="accent1"/>
                </a:solidFill>
                <a:latin typeface="Calibri" pitchFamily="34" charset="0"/>
              </a:rPr>
              <a:t>TRMs</a:t>
            </a:r>
            <a:endParaRPr lang="pt-BR" sz="5400" dirty="0">
              <a:solidFill>
                <a:schemeClr val="accent1"/>
              </a:solidFill>
              <a:latin typeface="Calibri" pitchFamily="34" charset="0"/>
            </a:endParaRPr>
          </a:p>
          <a:p>
            <a:pPr algn="ctr"/>
            <a:endParaRPr lang="pt-BR" sz="6600" dirty="0">
              <a:solidFill>
                <a:schemeClr val="accent1"/>
              </a:solidFill>
              <a:latin typeface="Calibri" pitchFamily="34" charset="0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3DAF1B2B-4AE5-402A-981E-29E51F5A047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280747" y="1582723"/>
            <a:ext cx="3534416" cy="3698661"/>
          </a:xfrm>
          <a:prstGeom prst="rect">
            <a:avLst/>
          </a:prstGeom>
        </p:spPr>
      </p:pic>
      <p:sp>
        <p:nvSpPr>
          <p:cNvPr id="10" name="Retângulo: Cantos Arredondados 43">
            <a:extLst>
              <a:ext uri="{FF2B5EF4-FFF2-40B4-BE49-F238E27FC236}">
                <a16:creationId xmlns:a16="http://schemas.microsoft.com/office/drawing/2014/main" id="{5F7FFC80-6100-4052-9650-5D9260A2404E}"/>
              </a:ext>
            </a:extLst>
          </p:cNvPr>
          <p:cNvSpPr/>
          <p:nvPr/>
        </p:nvSpPr>
        <p:spPr>
          <a:xfrm>
            <a:off x="5029199" y="1463040"/>
            <a:ext cx="5603967" cy="397110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Calibri" pitchFamily="34" charset="0"/>
            </a:endParaRP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1700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ED97021D-F78A-4DA5-814E-2E4E1BC5EDCD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063D840-A8DF-4FF9-BA65-A91663D3EB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C8A8BD8B-913A-4694-A639-4BB49EDE0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18</a:t>
            </a:fld>
            <a:endParaRPr lang="pt-BR"/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FC4C00DA-56E1-4D3B-BE21-106DA04842DE}"/>
              </a:ext>
            </a:extLst>
          </p:cNvPr>
          <p:cNvSpPr txBox="1"/>
          <p:nvPr/>
        </p:nvSpPr>
        <p:spPr>
          <a:xfrm>
            <a:off x="278292" y="172279"/>
            <a:ext cx="1096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anose="020F0502020204030204" pitchFamily="34" charset="0"/>
              </a:rPr>
              <a:t>AÇÃO 2: TERMOS DE REQUISITOS MÍNIMOS - </a:t>
            </a:r>
            <a:r>
              <a:rPr lang="pt-BR" sz="2800" b="1" dirty="0" err="1">
                <a:latin typeface="Calibri" panose="020F0502020204030204" pitchFamily="34" charset="0"/>
              </a:rPr>
              <a:t>TRMs</a:t>
            </a:r>
            <a:r>
              <a:rPr lang="pt-BR" sz="2800" b="1" dirty="0">
                <a:latin typeface="Calibri" panose="020F0502020204030204" pitchFamily="34" charset="0"/>
              </a:rPr>
              <a:t> 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F1A2311C-D070-4747-B5F7-39BA56234BA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48808" t="25990" r="27885" b="11384"/>
          <a:stretch/>
        </p:blipFill>
        <p:spPr>
          <a:xfrm>
            <a:off x="4249579" y="964615"/>
            <a:ext cx="3692842" cy="557850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7977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ED97021D-F78A-4DA5-814E-2E4E1BC5EDCD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Calibri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063D840-A8DF-4FF9-BA65-A91663D3EB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sp>
        <p:nvSpPr>
          <p:cNvPr id="32" name="Rectangle 45">
            <a:extLst>
              <a:ext uri="{FF2B5EF4-FFF2-40B4-BE49-F238E27FC236}">
                <a16:creationId xmlns:a16="http://schemas.microsoft.com/office/drawing/2014/main" id="{F5279034-015B-4FBB-9182-9D378890C6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963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>
              <a:latin typeface="Calibri" pitchFamily="34" charset="0"/>
            </a:endParaRPr>
          </a:p>
        </p:txBody>
      </p:sp>
      <p:sp>
        <p:nvSpPr>
          <p:cNvPr id="40" name="Rectangle 47">
            <a:extLst>
              <a:ext uri="{FF2B5EF4-FFF2-40B4-BE49-F238E27FC236}">
                <a16:creationId xmlns:a16="http://schemas.microsoft.com/office/drawing/2014/main" id="{B3BC09B7-B087-4B85-BF5A-03B40CF1A4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47935"/>
            <a:ext cx="18473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</a:b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41" name="Rectangle 55">
            <a:extLst>
              <a:ext uri="{FF2B5EF4-FFF2-40B4-BE49-F238E27FC236}">
                <a16:creationId xmlns:a16="http://schemas.microsoft.com/office/drawing/2014/main" id="{B3BE8D18-B9E0-4AD8-BCE0-4EE6A4B958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340296"/>
            <a:ext cx="184731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64" name="Caixa de Texto 2">
            <a:extLst>
              <a:ext uri="{FF2B5EF4-FFF2-40B4-BE49-F238E27FC236}">
                <a16:creationId xmlns:a16="http://schemas.microsoft.com/office/drawing/2014/main" id="{B2BF81CF-B3E4-458C-8763-B293DA65D1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0264" y="5005457"/>
            <a:ext cx="1443142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Execução Fase 2: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altLang="pt-BR" sz="2200" b="1" dirty="0">
                <a:solidFill>
                  <a:schemeClr val="bg1"/>
                </a:solidFill>
                <a:latin typeface="Calibri" pitchFamily="34" charset="0"/>
                <a:cs typeface="Times New Roman" panose="02020603050405020304" pitchFamily="18" charset="0"/>
              </a:rPr>
              <a:t>CGM</a:t>
            </a:r>
            <a:endParaRPr kumimoji="0" lang="pt-BR" altLang="pt-BR" sz="2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D2A2B9B6-8935-47B9-BA39-E111AD397369}"/>
              </a:ext>
            </a:extLst>
          </p:cNvPr>
          <p:cNvSpPr txBox="1"/>
          <p:nvPr/>
        </p:nvSpPr>
        <p:spPr>
          <a:xfrm>
            <a:off x="143529" y="647777"/>
            <a:ext cx="11893723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000" b="1" dirty="0">
              <a:solidFill>
                <a:srgbClr val="8D0000"/>
              </a:solidFill>
            </a:endParaRPr>
          </a:p>
          <a:p>
            <a:pPr marL="342900" indent="-342900" algn="just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pt-BR" sz="2100" dirty="0">
                <a:latin typeface="Calibri" panose="020F0502020204030204" pitchFamily="34" charset="0"/>
              </a:rPr>
              <a:t>Os responsáveis pelo controle interno setorial da Administração Pública Municipal Direta e Indireta deverão manifestar-se obrigatoriamente, através dos </a:t>
            </a:r>
            <a:r>
              <a:rPr lang="pt-BR" sz="2100" dirty="0" err="1">
                <a:latin typeface="Calibri" panose="020F0502020204030204" pitchFamily="34" charset="0"/>
              </a:rPr>
              <a:t>TRMs</a:t>
            </a:r>
            <a:r>
              <a:rPr lang="pt-BR" sz="2100" dirty="0">
                <a:latin typeface="Calibri" panose="020F0502020204030204" pitchFamily="34" charset="0"/>
              </a:rPr>
              <a:t>, conforme descrito abaixo: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pt-BR" sz="500" dirty="0">
              <a:latin typeface="Calibri" panose="020F0502020204030204" pitchFamily="34" charset="0"/>
            </a:endParaRPr>
          </a:p>
          <a:p>
            <a:pPr algn="just">
              <a:buClr>
                <a:srgbClr val="C00000"/>
              </a:buClr>
            </a:pPr>
            <a:r>
              <a:rPr lang="pt-BR" sz="2100" dirty="0">
                <a:latin typeface="Calibri" panose="020F0502020204030204" pitchFamily="34" charset="0"/>
              </a:rPr>
              <a:t>	    </a:t>
            </a:r>
            <a:r>
              <a:rPr lang="pt-BR" sz="2100" u="sng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Despesas com Valor </a:t>
            </a:r>
            <a:r>
              <a:rPr lang="pt-BR" sz="3000" u="sng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≥</a:t>
            </a:r>
            <a:r>
              <a:rPr lang="pt-BR" sz="2100" u="sng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 R$100.000,00 anuais:</a:t>
            </a:r>
          </a:p>
          <a:p>
            <a:pPr algn="just">
              <a:buClr>
                <a:srgbClr val="C00000"/>
              </a:buClr>
            </a:pPr>
            <a:endParaRPr lang="pt-BR" sz="500" dirty="0">
              <a:latin typeface="Calibri" panose="020F0502020204030204" pitchFamily="34" charset="0"/>
            </a:endParaRPr>
          </a:p>
          <a:p>
            <a:r>
              <a:rPr lang="pt-BR" sz="1500" dirty="0">
                <a:latin typeface="Calibri" panose="020F0502020204030204" pitchFamily="34" charset="0"/>
              </a:rPr>
              <a:t>	   </a:t>
            </a:r>
            <a:r>
              <a:rPr lang="pt-BR" dirty="0">
                <a:latin typeface="Calibri" panose="020F0502020204030204" pitchFamily="34" charset="0"/>
              </a:rPr>
              <a:t>Novas iniciativas, devidamente instruídas e com </a:t>
            </a:r>
            <a:r>
              <a:rPr lang="pt-BR" dirty="0" err="1">
                <a:latin typeface="Calibri" panose="020F0502020204030204" pitchFamily="34" charset="0"/>
              </a:rPr>
              <a:t>pré</a:t>
            </a:r>
            <a:r>
              <a:rPr lang="pt-BR" dirty="0">
                <a:latin typeface="Calibri" panose="020F0502020204030204" pitchFamily="34" charset="0"/>
              </a:rPr>
              <a:t>-empenho no sistema e-cidade, nos casos:</a:t>
            </a:r>
          </a:p>
          <a:p>
            <a:r>
              <a:rPr lang="pt-BR" dirty="0">
                <a:latin typeface="Calibri" panose="020F0502020204030204" pitchFamily="34" charset="0"/>
              </a:rPr>
              <a:t>	</a:t>
            </a:r>
            <a:r>
              <a:rPr lang="pt-BR" sz="1600" dirty="0">
                <a:latin typeface="Calibri" panose="020F0502020204030204" pitchFamily="34" charset="0"/>
              </a:rPr>
              <a:t>	1. Licitações de qualquer modalidade antes da divulgação dos certames;</a:t>
            </a:r>
          </a:p>
          <a:p>
            <a:r>
              <a:rPr lang="pt-BR" sz="1600" dirty="0">
                <a:latin typeface="Calibri" panose="020F0502020204030204" pitchFamily="34" charset="0"/>
              </a:rPr>
              <a:t>		2. Dispensas e inexigibilidades de licitação;</a:t>
            </a:r>
          </a:p>
          <a:p>
            <a:r>
              <a:rPr lang="pt-BR" sz="1600" dirty="0">
                <a:latin typeface="Calibri" panose="020F0502020204030204" pitchFamily="34" charset="0"/>
              </a:rPr>
              <a:t>		3. Utilização ou adesão a Atas de Registro de Preços;</a:t>
            </a:r>
          </a:p>
          <a:p>
            <a:r>
              <a:rPr lang="pt-BR" sz="1600" dirty="0">
                <a:latin typeface="Calibri" panose="020F0502020204030204" pitchFamily="34" charset="0"/>
              </a:rPr>
              <a:t>		4. Celebração de novos contratos e convênios;</a:t>
            </a:r>
          </a:p>
          <a:p>
            <a:r>
              <a:rPr lang="pt-BR" sz="1600" dirty="0">
                <a:latin typeface="Calibri" panose="020F0502020204030204" pitchFamily="34" charset="0"/>
              </a:rPr>
              <a:t>		5. Termos aditivos de prorrogação de contratos ou de convênios e de acréscimo de valor e demais termos congêneres         </a:t>
            </a:r>
          </a:p>
          <a:p>
            <a:r>
              <a:rPr lang="pt-BR" sz="1600" dirty="0">
                <a:latin typeface="Calibri" panose="020F0502020204030204" pitchFamily="34" charset="0"/>
              </a:rPr>
              <a:t>                  </a:t>
            </a:r>
            <a:r>
              <a:rPr lang="pt-BR" sz="1600" i="1" dirty="0">
                <a:latin typeface="Calibri" panose="020F0502020204030204" pitchFamily="34" charset="0"/>
              </a:rPr>
              <a:t>(</a:t>
            </a:r>
            <a:r>
              <a:rPr lang="pt-BR" sz="1600" i="1" dirty="0" err="1">
                <a:latin typeface="Calibri" panose="020F0502020204030204" pitchFamily="34" charset="0"/>
              </a:rPr>
              <a:t>Ex</a:t>
            </a:r>
            <a:r>
              <a:rPr lang="pt-BR" sz="1600" i="1" dirty="0">
                <a:latin typeface="Calibri" panose="020F0502020204030204" pitchFamily="34" charset="0"/>
              </a:rPr>
              <a:t>: Termos de ajuste de contas, Termos de parceria, Termos de colaboração, Termos de Fomento, Apostilas de </a:t>
            </a:r>
          </a:p>
          <a:p>
            <a:r>
              <a:rPr lang="pt-BR" sz="1600" i="1" dirty="0">
                <a:latin typeface="Calibri" panose="020F0502020204030204" pitchFamily="34" charset="0"/>
              </a:rPr>
              <a:t>                         Reajustes de Contrato);</a:t>
            </a:r>
          </a:p>
          <a:p>
            <a:endParaRPr lang="pt-BR" sz="800" i="1" dirty="0">
              <a:latin typeface="Calibri" panose="020F0502020204030204" pitchFamily="34" charset="0"/>
            </a:endParaRPr>
          </a:p>
          <a:p>
            <a:pPr algn="just"/>
            <a:r>
              <a:rPr lang="pt-BR" dirty="0">
                <a:latin typeface="Calibri" panose="020F0502020204030204" pitchFamily="34" charset="0"/>
              </a:rPr>
              <a:t>	   Iniciativas que impliquem em admissão de pessoal, a qualquer título, concessão de qualquer vantagem,                           </a:t>
            </a:r>
          </a:p>
          <a:p>
            <a:pPr algn="just"/>
            <a:r>
              <a:rPr lang="pt-BR" dirty="0">
                <a:latin typeface="Calibri" panose="020F0502020204030204" pitchFamily="34" charset="0"/>
              </a:rPr>
              <a:t>          remuneração, entre outros casos de despesa de pessoal.</a:t>
            </a:r>
          </a:p>
          <a:p>
            <a:pPr algn="just"/>
            <a:endParaRPr lang="pt-BR" dirty="0">
              <a:latin typeface="Calibri" panose="020F0502020204030204" pitchFamily="34" charset="0"/>
            </a:endParaRPr>
          </a:p>
          <a:p>
            <a:r>
              <a:rPr lang="pt-BR" dirty="0">
                <a:latin typeface="Calibri" panose="020F0502020204030204" pitchFamily="34" charset="0"/>
              </a:rPr>
              <a:t>	    </a:t>
            </a:r>
            <a:r>
              <a:rPr lang="pt-BR" sz="2100" u="sng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Independente de Valor:</a:t>
            </a:r>
          </a:p>
          <a:p>
            <a:endParaRPr lang="pt-BR" sz="500" u="sng" dirty="0">
              <a:latin typeface="Calibri" panose="020F0502020204030204" pitchFamily="34" charset="0"/>
            </a:endParaRPr>
          </a:p>
          <a:p>
            <a:endParaRPr lang="pt-BR" sz="500" u="sng" dirty="0">
              <a:latin typeface="Calibri" panose="020F0502020204030204" pitchFamily="34" charset="0"/>
            </a:endParaRPr>
          </a:p>
          <a:p>
            <a:r>
              <a:rPr lang="pt-BR" dirty="0">
                <a:latin typeface="Calibri" panose="020F0502020204030204" pitchFamily="34" charset="0"/>
              </a:rPr>
              <a:t>	     Despesas de exercícios anteriores (</a:t>
            </a:r>
            <a:r>
              <a:rPr lang="pt-BR" dirty="0" err="1">
                <a:latin typeface="Calibri" panose="020F0502020204030204" pitchFamily="34" charset="0"/>
              </a:rPr>
              <a:t>DEAs</a:t>
            </a:r>
            <a:r>
              <a:rPr lang="pt-BR" dirty="0">
                <a:latin typeface="Calibri" panose="020F0502020204030204" pitchFamily="34" charset="0"/>
              </a:rPr>
              <a:t>).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pt-BR" sz="2200" dirty="0"/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pt-BR" sz="2200" dirty="0"/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BE5FDB55-BC41-43B0-BFA2-ADB6D59A0239}"/>
              </a:ext>
            </a:extLst>
          </p:cNvPr>
          <p:cNvSpPr txBox="1"/>
          <p:nvPr/>
        </p:nvSpPr>
        <p:spPr>
          <a:xfrm>
            <a:off x="278292" y="172279"/>
            <a:ext cx="10668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itchFamily="34" charset="0"/>
              </a:rPr>
              <a:t>EXECUÇÃO SETORIAIS: INSTRUÇÃO PROCESSUAL</a:t>
            </a:r>
          </a:p>
        </p:txBody>
      </p:sp>
      <p:sp>
        <p:nvSpPr>
          <p:cNvPr id="11" name="Seta: para a Direita 10">
            <a:extLst>
              <a:ext uri="{FF2B5EF4-FFF2-40B4-BE49-F238E27FC236}">
                <a16:creationId xmlns:a16="http://schemas.microsoft.com/office/drawing/2014/main" id="{696854E9-31E2-4901-828B-BFEB7CE3AA0E}"/>
              </a:ext>
            </a:extLst>
          </p:cNvPr>
          <p:cNvSpPr/>
          <p:nvPr/>
        </p:nvSpPr>
        <p:spPr>
          <a:xfrm>
            <a:off x="516509" y="1789999"/>
            <a:ext cx="327547" cy="3309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Calibri" pitchFamily="34" charset="0"/>
            </a:endParaRPr>
          </a:p>
        </p:txBody>
      </p:sp>
      <p:sp>
        <p:nvSpPr>
          <p:cNvPr id="14" name="Seta: para a Direita 13">
            <a:extLst>
              <a:ext uri="{FF2B5EF4-FFF2-40B4-BE49-F238E27FC236}">
                <a16:creationId xmlns:a16="http://schemas.microsoft.com/office/drawing/2014/main" id="{C8A9446A-573F-45D2-89BB-4DB065D04ABC}"/>
              </a:ext>
            </a:extLst>
          </p:cNvPr>
          <p:cNvSpPr/>
          <p:nvPr/>
        </p:nvSpPr>
        <p:spPr>
          <a:xfrm>
            <a:off x="471425" y="5180474"/>
            <a:ext cx="327547" cy="3309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Calibri" pitchFamily="34" charset="0"/>
            </a:endParaRP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D1F49EF8-C52C-4F07-B836-DC9EE221EABD}"/>
              </a:ext>
            </a:extLst>
          </p:cNvPr>
          <p:cNvSpPr/>
          <p:nvPr/>
        </p:nvSpPr>
        <p:spPr>
          <a:xfrm>
            <a:off x="527908" y="2256757"/>
            <a:ext cx="243951" cy="330958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>
              <a:latin typeface="Calibri" pitchFamily="34" charset="0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47900F7B-1855-40C9-BC43-F759DC2E9726}"/>
              </a:ext>
            </a:extLst>
          </p:cNvPr>
          <p:cNvSpPr txBox="1"/>
          <p:nvPr/>
        </p:nvSpPr>
        <p:spPr>
          <a:xfrm>
            <a:off x="507804" y="2209188"/>
            <a:ext cx="439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Calibri" pitchFamily="34" charset="0"/>
              </a:rPr>
              <a:t>1</a:t>
            </a:r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E1278652-9FFA-41C0-8349-8259ECF35C93}"/>
              </a:ext>
            </a:extLst>
          </p:cNvPr>
          <p:cNvSpPr/>
          <p:nvPr/>
        </p:nvSpPr>
        <p:spPr>
          <a:xfrm>
            <a:off x="507804" y="4336958"/>
            <a:ext cx="264055" cy="330958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>
              <a:latin typeface="Calibri" pitchFamily="34" charset="0"/>
            </a:endParaRP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25AE0FF6-4C06-4971-A630-A82C97F9114D}"/>
              </a:ext>
            </a:extLst>
          </p:cNvPr>
          <p:cNvSpPr txBox="1"/>
          <p:nvPr/>
        </p:nvSpPr>
        <p:spPr>
          <a:xfrm>
            <a:off x="507804" y="4303721"/>
            <a:ext cx="595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Calibri" pitchFamily="34" charset="0"/>
              </a:rPr>
              <a:t>2</a:t>
            </a:r>
          </a:p>
        </p:txBody>
      </p:sp>
      <p:sp>
        <p:nvSpPr>
          <p:cNvPr id="24" name="Elipse 23">
            <a:extLst>
              <a:ext uri="{FF2B5EF4-FFF2-40B4-BE49-F238E27FC236}">
                <a16:creationId xmlns:a16="http://schemas.microsoft.com/office/drawing/2014/main" id="{7800EA9C-8223-4F12-9878-59D302554A6B}"/>
              </a:ext>
            </a:extLst>
          </p:cNvPr>
          <p:cNvSpPr/>
          <p:nvPr/>
        </p:nvSpPr>
        <p:spPr>
          <a:xfrm>
            <a:off x="614985" y="5614092"/>
            <a:ext cx="284274" cy="369332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>
              <a:latin typeface="Calibri" pitchFamily="34" charset="0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F24427C9-763E-4134-91B3-16A5B25CC329}"/>
              </a:ext>
            </a:extLst>
          </p:cNvPr>
          <p:cNvSpPr txBox="1"/>
          <p:nvPr/>
        </p:nvSpPr>
        <p:spPr>
          <a:xfrm>
            <a:off x="614985" y="5596409"/>
            <a:ext cx="520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Calibri" pitchFamily="34" charset="0"/>
              </a:rPr>
              <a:t>3</a:t>
            </a: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5B58E5C7-A04C-4B7D-9C07-FBA725E7E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19</a:t>
            </a:fld>
            <a:endParaRPr lang="pt-BR"/>
          </a:p>
        </p:txBody>
      </p:sp>
      <p:sp>
        <p:nvSpPr>
          <p:cNvPr id="27" name="Seta: para a Direita 26">
            <a:extLst>
              <a:ext uri="{FF2B5EF4-FFF2-40B4-BE49-F238E27FC236}">
                <a16:creationId xmlns:a16="http://schemas.microsoft.com/office/drawing/2014/main" id="{82443307-9F09-461E-8224-B27653AE7F8F}"/>
              </a:ext>
            </a:extLst>
          </p:cNvPr>
          <p:cNvSpPr/>
          <p:nvPr/>
        </p:nvSpPr>
        <p:spPr>
          <a:xfrm>
            <a:off x="152400" y="951542"/>
            <a:ext cx="327547" cy="3309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Calibri" pitchFamily="34" charset="0"/>
            </a:endParaRPr>
          </a:p>
        </p:txBody>
      </p:sp>
      <p:pic>
        <p:nvPicPr>
          <p:cNvPr id="22" name="Imagem 21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993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278292" y="914573"/>
            <a:ext cx="11758960" cy="5302862"/>
          </a:xfrm>
          <a:prstGeom prst="rect">
            <a:avLst/>
          </a:prstGeom>
          <a:ln w="38100">
            <a:noFill/>
            <a:prstDash val="lgDash"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2200" dirty="0">
                <a:solidFill>
                  <a:srgbClr val="333333"/>
                </a:solidFill>
                <a:latin typeface="Calibri" panose="020F0502020204030204" pitchFamily="34" charset="0"/>
                <a:ea typeface="Batang" panose="02030600000101010101" pitchFamily="18" charset="-127"/>
              </a:rPr>
              <a:t>	O Plano de Integridade - PREVINE NITERÓI, elaborado pela Controladoria Geral do Município - CGM Niterói, sintetiza uma série de ações para a melhoria da governança e demonstra o compromisso da alta administração com o tema integridade pública.</a:t>
            </a:r>
          </a:p>
          <a:p>
            <a:pPr algn="just">
              <a:lnSpc>
                <a:spcPct val="150000"/>
              </a:lnSpc>
            </a:pPr>
            <a:endParaRPr lang="pt-BR" sz="200" dirty="0">
              <a:solidFill>
                <a:srgbClr val="333333"/>
              </a:solidFill>
              <a:latin typeface="Calibri" panose="020F0502020204030204" pitchFamily="34" charset="0"/>
              <a:ea typeface="Batang" panose="02030600000101010101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pt-BR" sz="2400" dirty="0">
                <a:solidFill>
                  <a:srgbClr val="333333"/>
                </a:solidFill>
                <a:latin typeface="Calibri" panose="020F0502020204030204" pitchFamily="34" charset="0"/>
                <a:ea typeface="Batang" panose="02030600000101010101" pitchFamily="18" charset="-127"/>
              </a:rPr>
              <a:t>	</a:t>
            </a:r>
            <a:r>
              <a:rPr lang="pt-BR" sz="2200" dirty="0">
                <a:solidFill>
                  <a:srgbClr val="333333"/>
                </a:solidFill>
                <a:latin typeface="Calibri" panose="020F0502020204030204" pitchFamily="34" charset="0"/>
                <a:ea typeface="Batang" panose="02030600000101010101" pitchFamily="18" charset="-127"/>
              </a:rPr>
              <a:t> A elaboração deste documento nasce de pesquisas junto ao Projeto Edificando o Controle Interno do MPE-RJ e da Controladoria Geral da União - CGU. O Plano visa à integração de instrumentos de controle com foco em prevenção e  detecção de irregularidades, conflitos internos, prejuízo ao erário e desvios éticos que possam vir a  comprometer a Administração Pública Municipal. </a:t>
            </a:r>
          </a:p>
          <a:p>
            <a:pPr algn="just">
              <a:lnSpc>
                <a:spcPct val="150000"/>
              </a:lnSpc>
            </a:pPr>
            <a:endParaRPr lang="pt-BR" sz="200" dirty="0">
              <a:solidFill>
                <a:srgbClr val="333333"/>
              </a:solidFill>
              <a:latin typeface="Calibri" panose="020F0502020204030204" pitchFamily="34" charset="0"/>
              <a:ea typeface="Batang" panose="02030600000101010101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pt-BR" sz="2400" dirty="0">
                <a:solidFill>
                  <a:srgbClr val="333333"/>
                </a:solidFill>
                <a:latin typeface="Calibri" panose="020F0502020204030204" pitchFamily="34" charset="0"/>
                <a:ea typeface="Batang" panose="02030600000101010101" pitchFamily="18" charset="-127"/>
              </a:rPr>
              <a:t>	 </a:t>
            </a:r>
            <a:r>
              <a:rPr lang="pt-BR" sz="2200" dirty="0">
                <a:solidFill>
                  <a:srgbClr val="333333"/>
                </a:solidFill>
                <a:latin typeface="Calibri" panose="020F0502020204030204" pitchFamily="34" charset="0"/>
                <a:ea typeface="Batang" panose="02030600000101010101" pitchFamily="18" charset="-127"/>
              </a:rPr>
              <a:t>Através dele, comprometemo-nos a fazer com que a CGM-Niterói seja reconhecida pela sociedade como indutora de uma administração pública ética, íntegra, econômica, comprometida, transparente, participativa, eficiente e conforme. </a:t>
            </a:r>
            <a:endParaRPr lang="pt-BR" sz="2200" dirty="0">
              <a:latin typeface="Calibri" panose="020F0502020204030204" pitchFamily="34" charset="0"/>
              <a:ea typeface="Batang" panose="02030600000101010101" pitchFamily="18" charset="-127"/>
            </a:endParaRP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FD7C523F-1A40-4A86-8192-EBE8DEC70CE2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C964FF0D-063B-41BE-8AC8-7090F963C00C}"/>
              </a:ext>
            </a:extLst>
          </p:cNvPr>
          <p:cNvSpPr txBox="1"/>
          <p:nvPr/>
        </p:nvSpPr>
        <p:spPr>
          <a:xfrm>
            <a:off x="0" y="285290"/>
            <a:ext cx="1096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anose="020F0502020204030204" pitchFamily="34" charset="0"/>
              </a:rPr>
              <a:t>INTRODUÇÃO</a:t>
            </a:r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E8C34A09-C32D-4F24-9C09-BC8E1A8FA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31287" y="6396898"/>
            <a:ext cx="683339" cy="365125"/>
          </a:xfrm>
        </p:spPr>
        <p:txBody>
          <a:bodyPr/>
          <a:lstStyle/>
          <a:p>
            <a:fld id="{85EBF05E-5359-4A42-B8FC-63446AD3A6E7}" type="slidenum">
              <a:rPr lang="pt-BR" smtClean="0"/>
              <a:pPr/>
              <a:t>2</a:t>
            </a:fld>
            <a:endParaRPr lang="pt-BR" dirty="0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4552B243-B458-498D-9D22-1FD0889327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761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ED97021D-F78A-4DA5-814E-2E4E1BC5EDCD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Calibri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063D840-A8DF-4FF9-BA65-A91663D3EB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sp>
        <p:nvSpPr>
          <p:cNvPr id="32" name="Rectangle 45">
            <a:extLst>
              <a:ext uri="{FF2B5EF4-FFF2-40B4-BE49-F238E27FC236}">
                <a16:creationId xmlns:a16="http://schemas.microsoft.com/office/drawing/2014/main" id="{F5279034-015B-4FBB-9182-9D378890C6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963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>
              <a:latin typeface="Calibri" pitchFamily="34" charset="0"/>
            </a:endParaRPr>
          </a:p>
        </p:txBody>
      </p:sp>
      <p:sp>
        <p:nvSpPr>
          <p:cNvPr id="40" name="Rectangle 47">
            <a:extLst>
              <a:ext uri="{FF2B5EF4-FFF2-40B4-BE49-F238E27FC236}">
                <a16:creationId xmlns:a16="http://schemas.microsoft.com/office/drawing/2014/main" id="{B3BC09B7-B087-4B85-BF5A-03B40CF1A4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47935"/>
            <a:ext cx="18473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</a:b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41" name="Rectangle 55">
            <a:extLst>
              <a:ext uri="{FF2B5EF4-FFF2-40B4-BE49-F238E27FC236}">
                <a16:creationId xmlns:a16="http://schemas.microsoft.com/office/drawing/2014/main" id="{B3BE8D18-B9E0-4AD8-BCE0-4EE6A4B958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340296"/>
            <a:ext cx="184731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64" name="Caixa de Texto 2">
            <a:extLst>
              <a:ext uri="{FF2B5EF4-FFF2-40B4-BE49-F238E27FC236}">
                <a16:creationId xmlns:a16="http://schemas.microsoft.com/office/drawing/2014/main" id="{B2BF81CF-B3E4-458C-8763-B293DA65D1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0264" y="5005457"/>
            <a:ext cx="1443142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Execução Fase 2: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altLang="pt-BR" sz="2200" b="1" dirty="0">
                <a:solidFill>
                  <a:schemeClr val="bg1"/>
                </a:solidFill>
                <a:latin typeface="Calibri" pitchFamily="34" charset="0"/>
                <a:cs typeface="Times New Roman" panose="02020603050405020304" pitchFamily="18" charset="0"/>
              </a:rPr>
              <a:t>CGM</a:t>
            </a:r>
            <a:endParaRPr kumimoji="0" lang="pt-BR" altLang="pt-BR" sz="2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D2A2B9B6-8935-47B9-BA39-E111AD397369}"/>
              </a:ext>
            </a:extLst>
          </p:cNvPr>
          <p:cNvSpPr txBox="1"/>
          <p:nvPr/>
        </p:nvSpPr>
        <p:spPr>
          <a:xfrm>
            <a:off x="396748" y="746252"/>
            <a:ext cx="11567933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000" b="1" dirty="0">
              <a:solidFill>
                <a:srgbClr val="8D0000"/>
              </a:solidFill>
              <a:latin typeface="Calibri" pitchFamily="34" charset="0"/>
            </a:endParaRPr>
          </a:p>
          <a:p>
            <a:pPr marL="342900" indent="-342900" algn="just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pt-BR" sz="2100" dirty="0">
                <a:latin typeface="Calibri" pitchFamily="34" charset="0"/>
              </a:rPr>
              <a:t>A Portaria publicada regulamenta a atuação do controle pelos setoriais, não se restringindo ao fluxo de processos no âmbito do Decreto 11.573/2014.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pt-BR" sz="2500" dirty="0">
              <a:latin typeface="Calibri" pitchFamily="34" charset="0"/>
            </a:endParaRPr>
          </a:p>
          <a:p>
            <a:pPr marL="342900" indent="-342900" algn="just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pt-BR" sz="2100" dirty="0">
                <a:latin typeface="Calibri" pitchFamily="34" charset="0"/>
              </a:rPr>
              <a:t>A aplicação dos </a:t>
            </a:r>
            <a:r>
              <a:rPr lang="pt-BR" sz="2100" dirty="0" err="1">
                <a:latin typeface="Calibri" pitchFamily="34" charset="0"/>
              </a:rPr>
              <a:t>TRMs</a:t>
            </a:r>
            <a:r>
              <a:rPr lang="pt-BR" sz="2100" dirty="0">
                <a:latin typeface="Calibri" pitchFamily="34" charset="0"/>
              </a:rPr>
              <a:t>, até então publicados, está delimitada ao campo de atuação do Decreto 11.573/2014. Outros </a:t>
            </a:r>
            <a:r>
              <a:rPr lang="pt-BR" sz="2100" dirty="0" err="1">
                <a:latin typeface="Calibri" pitchFamily="34" charset="0"/>
              </a:rPr>
              <a:t>TRMs</a:t>
            </a:r>
            <a:r>
              <a:rPr lang="pt-BR" sz="2100" dirty="0">
                <a:latin typeface="Calibri" pitchFamily="34" charset="0"/>
              </a:rPr>
              <a:t> poderão ser editados.</a:t>
            </a:r>
          </a:p>
          <a:p>
            <a:pPr algn="just">
              <a:buClr>
                <a:srgbClr val="C00000"/>
              </a:buClr>
            </a:pPr>
            <a:endParaRPr lang="pt-BR" sz="2500" dirty="0">
              <a:latin typeface="Calibri" pitchFamily="34" charset="0"/>
            </a:endParaRPr>
          </a:p>
          <a:p>
            <a:pPr marL="342900" indent="-342900" algn="just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pt-BR" sz="2100" dirty="0">
                <a:latin typeface="Calibri" pitchFamily="34" charset="0"/>
              </a:rPr>
              <a:t>Exemplos em que NÃO são contemplados no fluxo dos </a:t>
            </a:r>
            <a:r>
              <a:rPr lang="pt-BR" sz="2100" dirty="0" err="1">
                <a:latin typeface="Calibri" pitchFamily="34" charset="0"/>
              </a:rPr>
              <a:t>TRMs</a:t>
            </a:r>
            <a:r>
              <a:rPr lang="pt-BR" sz="2100" dirty="0">
                <a:latin typeface="Calibri" pitchFamily="34" charset="0"/>
              </a:rPr>
              <a:t>: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pt-BR" sz="800" dirty="0">
              <a:latin typeface="Calibri" pitchFamily="34" charset="0"/>
            </a:endParaRPr>
          </a:p>
          <a:p>
            <a:r>
              <a:rPr lang="pt-BR" dirty="0">
                <a:latin typeface="Calibri" pitchFamily="34" charset="0"/>
              </a:rPr>
              <a:t>		1. Vigência de contratos com prazo expirado;</a:t>
            </a:r>
          </a:p>
          <a:p>
            <a:endParaRPr lang="pt-BR" sz="1000" dirty="0">
              <a:latin typeface="Calibri" pitchFamily="34" charset="0"/>
            </a:endParaRPr>
          </a:p>
          <a:p>
            <a:r>
              <a:rPr lang="pt-BR" dirty="0">
                <a:latin typeface="Calibri" pitchFamily="34" charset="0"/>
              </a:rPr>
              <a:t>		2. Solicitação de empenho;</a:t>
            </a:r>
          </a:p>
          <a:p>
            <a:endParaRPr lang="pt-BR" sz="1000" dirty="0">
              <a:latin typeface="Calibri" pitchFamily="34" charset="0"/>
            </a:endParaRPr>
          </a:p>
          <a:p>
            <a:r>
              <a:rPr lang="pt-BR" dirty="0">
                <a:latin typeface="Calibri" pitchFamily="34" charset="0"/>
              </a:rPr>
              <a:t>		3. Solicitação de pagamento;</a:t>
            </a:r>
          </a:p>
          <a:p>
            <a:endParaRPr lang="pt-BR" sz="1000" dirty="0">
              <a:latin typeface="Calibri" pitchFamily="34" charset="0"/>
            </a:endParaRPr>
          </a:p>
          <a:p>
            <a:r>
              <a:rPr lang="pt-BR" dirty="0">
                <a:latin typeface="Calibri" pitchFamily="34" charset="0"/>
              </a:rPr>
              <a:t>		4. Despesas de caráter permanente ou contínuo; objeto de empenho global ou estimado para </a:t>
            </a:r>
          </a:p>
          <a:p>
            <a:r>
              <a:rPr lang="pt-BR" dirty="0">
                <a:latin typeface="Calibri" pitchFamily="34" charset="0"/>
              </a:rPr>
              <a:t>                  todo exercício (§6º, </a:t>
            </a:r>
            <a:r>
              <a:rPr lang="pt-BR" dirty="0" err="1">
                <a:latin typeface="Calibri" pitchFamily="34" charset="0"/>
              </a:rPr>
              <a:t>art</a:t>
            </a:r>
            <a:r>
              <a:rPr lang="pt-BR" dirty="0">
                <a:latin typeface="Calibri" pitchFamily="34" charset="0"/>
              </a:rPr>
              <a:t> 2º, inciso IV, alínea a, do Decreto 11.573/2014 - CPFGF);</a:t>
            </a:r>
          </a:p>
          <a:p>
            <a:endParaRPr lang="pt-BR" sz="1000" dirty="0">
              <a:latin typeface="Calibri" pitchFamily="34" charset="0"/>
            </a:endParaRPr>
          </a:p>
          <a:p>
            <a:pPr algn="just"/>
            <a:r>
              <a:rPr lang="pt-BR" dirty="0">
                <a:latin typeface="Calibri" pitchFamily="34" charset="0"/>
              </a:rPr>
              <a:t>		5. Despesas de exercícios anteriores referentes a despesas de caráter continuado relativas      </a:t>
            </a:r>
          </a:p>
          <a:p>
            <a:pPr algn="just"/>
            <a:r>
              <a:rPr lang="pt-BR" dirty="0">
                <a:latin typeface="Calibri" pitchFamily="34" charset="0"/>
              </a:rPr>
              <a:t>                 exclusivamente ao mês de competência de dezembro de 2018 (§1º, </a:t>
            </a:r>
            <a:r>
              <a:rPr lang="pt-BR" dirty="0" err="1">
                <a:latin typeface="Calibri" pitchFamily="34" charset="0"/>
              </a:rPr>
              <a:t>art</a:t>
            </a:r>
            <a:r>
              <a:rPr lang="pt-BR" dirty="0">
                <a:latin typeface="Calibri" pitchFamily="34" charset="0"/>
              </a:rPr>
              <a:t> 9º, Decreto 13.155/2019).</a:t>
            </a:r>
            <a:endParaRPr lang="pt-BR" sz="2200" dirty="0">
              <a:latin typeface="Calibri" pitchFamily="34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BE5FDB55-BC41-43B0-BFA2-ADB6D59A0239}"/>
              </a:ext>
            </a:extLst>
          </p:cNvPr>
          <p:cNvSpPr txBox="1"/>
          <p:nvPr/>
        </p:nvSpPr>
        <p:spPr>
          <a:xfrm>
            <a:off x="278292" y="172279"/>
            <a:ext cx="95914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itchFamily="34" charset="0"/>
              </a:rPr>
              <a:t>EXECUÇÃO SETORIAIS: INSTRUÇÃO PROCESSUAL</a:t>
            </a:r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3C5CCB89-82B7-46FF-B35D-63CAEAD33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20</a:t>
            </a:fld>
            <a:endParaRPr lang="pt-BR"/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9637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CaixaDeTexto 19">
            <a:extLst>
              <a:ext uri="{FF2B5EF4-FFF2-40B4-BE49-F238E27FC236}">
                <a16:creationId xmlns:a16="http://schemas.microsoft.com/office/drawing/2014/main" id="{D2A2B9B6-8935-47B9-BA39-E111AD397369}"/>
              </a:ext>
            </a:extLst>
          </p:cNvPr>
          <p:cNvSpPr txBox="1"/>
          <p:nvPr/>
        </p:nvSpPr>
        <p:spPr>
          <a:xfrm>
            <a:off x="551497" y="647777"/>
            <a:ext cx="11187480" cy="510909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just">
              <a:buClr>
                <a:srgbClr val="C00000"/>
              </a:buClr>
            </a:pPr>
            <a:endParaRPr lang="pt-BR" sz="1500" dirty="0">
              <a:latin typeface="Calibri" pitchFamily="34" charset="0"/>
            </a:endParaRPr>
          </a:p>
          <a:p>
            <a:pPr marL="342900" indent="-342900" algn="just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pt-BR" sz="2000" dirty="0">
                <a:latin typeface="Calibri" pitchFamily="34" charset="0"/>
              </a:rPr>
              <a:t>Os TRM-padrão deverão observar: 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pt-BR" sz="500" dirty="0">
              <a:latin typeface="Calibri" pitchFamily="34" charset="0"/>
            </a:endParaRPr>
          </a:p>
          <a:p>
            <a:pPr marL="800100" lvl="1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t-BR" sz="17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instrução do processo </a:t>
            </a:r>
            <a:r>
              <a:rPr lang="pt-BR" sz="1700" dirty="0">
                <a:latin typeface="Calibri" pitchFamily="34" charset="0"/>
              </a:rPr>
              <a:t>administrativo com a </a:t>
            </a:r>
            <a:r>
              <a:rPr lang="pt-BR" sz="17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documentação exigida nos </a:t>
            </a:r>
            <a:r>
              <a:rPr lang="pt-BR" sz="1700" dirty="0" err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TRMs</a:t>
            </a:r>
            <a:r>
              <a:rPr lang="pt-BR" sz="1700" dirty="0">
                <a:latin typeface="Calibri" pitchFamily="34" charset="0"/>
              </a:rPr>
              <a:t>;</a:t>
            </a:r>
          </a:p>
          <a:p>
            <a:pPr marL="800100" lvl="1" indent="-342900" algn="just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t-BR" sz="17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assinatura do ordenador de despesas</a:t>
            </a:r>
            <a:r>
              <a:rPr lang="pt-BR" sz="1700" dirty="0">
                <a:latin typeface="Calibri" pitchFamily="34" charset="0"/>
              </a:rPr>
              <a:t>;</a:t>
            </a:r>
          </a:p>
          <a:p>
            <a:pPr marL="800100" lvl="1" indent="-342900" algn="just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t-BR" sz="17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manifestação expressa do responsável </a:t>
            </a:r>
            <a:r>
              <a:rPr lang="pt-BR" sz="1700" dirty="0">
                <a:latin typeface="Calibri" pitchFamily="34" charset="0"/>
              </a:rPr>
              <a:t>pelo CI setorial;</a:t>
            </a:r>
          </a:p>
          <a:p>
            <a:pPr marL="800100" lvl="1" indent="-342900" algn="just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t-BR" sz="1700" dirty="0">
                <a:latin typeface="Calibri" pitchFamily="34" charset="0"/>
              </a:rPr>
              <a:t>despacho promovido pelo CI setorial, indicando o</a:t>
            </a:r>
            <a:r>
              <a:rPr lang="pt-BR" sz="17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motivo pelo qual o processo deve ser encaminhado para análise do órgão central – CGM, </a:t>
            </a:r>
            <a:r>
              <a:rPr lang="pt-BR" sz="1700" dirty="0">
                <a:latin typeface="Calibri" pitchFamily="34" charset="0"/>
              </a:rPr>
              <a:t>observando o art. 2º do Decreto 11.573/2014.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pt-BR" sz="1000" dirty="0">
              <a:latin typeface="Calibri" pitchFamily="34" charset="0"/>
            </a:endParaRPr>
          </a:p>
          <a:p>
            <a:pPr marL="342900" indent="-342900" algn="just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pt-BR" sz="2000" dirty="0">
                <a:latin typeface="Calibri" pitchFamily="34" charset="0"/>
              </a:rPr>
              <a:t>Capacitação para o correto cumprimento das orientações relacionadas aos </a:t>
            </a:r>
            <a:r>
              <a:rPr lang="pt-BR" sz="2000" dirty="0" err="1">
                <a:latin typeface="Calibri" pitchFamily="34" charset="0"/>
              </a:rPr>
              <a:t>TRMs</a:t>
            </a:r>
            <a:r>
              <a:rPr lang="pt-BR" sz="2000" dirty="0">
                <a:latin typeface="Calibri" pitchFamily="34" charset="0"/>
              </a:rPr>
              <a:t>, através da 2ª Jornada Técnica, dia 10/04/2019, e dos Cafés Legais organizados de forma pontual pela CGM.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pt-BR" sz="800" dirty="0">
              <a:latin typeface="Calibri" pitchFamily="34" charset="0"/>
            </a:endParaRPr>
          </a:p>
          <a:p>
            <a:pPr marL="800100" lvl="1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t-BR" dirty="0">
                <a:latin typeface="Calibri" pitchFamily="34" charset="0"/>
              </a:rPr>
              <a:t>A 2ª Jornada Técnica abordará todos os requisitos elencados nos 18 </a:t>
            </a:r>
            <a:r>
              <a:rPr lang="pt-BR" dirty="0" err="1">
                <a:latin typeface="Calibri" pitchFamily="34" charset="0"/>
              </a:rPr>
              <a:t>TRMs</a:t>
            </a:r>
            <a:r>
              <a:rPr lang="pt-BR" dirty="0">
                <a:latin typeface="Calibri" pitchFamily="34" charset="0"/>
              </a:rPr>
              <a:t> publicados até então.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pt-BR" sz="1000" dirty="0">
              <a:latin typeface="Calibri" pitchFamily="34" charset="0"/>
            </a:endParaRPr>
          </a:p>
          <a:p>
            <a:pPr marL="342900" indent="-342900" algn="just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pt-BR" sz="2000" dirty="0">
                <a:latin typeface="Calibri" pitchFamily="34" charset="0"/>
              </a:rPr>
              <a:t>Em caso de necessidade de </a:t>
            </a: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prorrogação de contratos ou convênios</a:t>
            </a:r>
            <a:r>
              <a:rPr lang="pt-BR" sz="2000" dirty="0">
                <a:latin typeface="Calibri" pitchFamily="34" charset="0"/>
              </a:rPr>
              <a:t>, os órgãos ou entidades requisitantes deverão encaminhar os processos com </a:t>
            </a:r>
            <a:r>
              <a:rPr lang="pt-BR" sz="20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antecedência mínima de 60 (sessenta) dias à CGM para análise</a:t>
            </a:r>
            <a:r>
              <a:rPr lang="pt-BR" sz="2000" dirty="0">
                <a:latin typeface="Calibri" pitchFamily="34" charset="0"/>
              </a:rPr>
              <a:t>, de forma a possibilitar uma avaliação mais criteriosa, com cumprimento de todas as etapas internas do Plano de Integração – Previne Niterói</a:t>
            </a:r>
            <a:r>
              <a:rPr lang="pt-BR" sz="2100" dirty="0">
                <a:latin typeface="Calibri" pitchFamily="34" charset="0"/>
              </a:rPr>
              <a:t>.</a:t>
            </a:r>
            <a:endParaRPr lang="pt-BR" sz="2200" dirty="0">
              <a:latin typeface="Calibri" pitchFamily="34" charset="0"/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ED97021D-F78A-4DA5-814E-2E4E1BC5EDCD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Calibri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063D840-A8DF-4FF9-BA65-A91663D3EB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sp>
        <p:nvSpPr>
          <p:cNvPr id="32" name="Rectangle 45">
            <a:extLst>
              <a:ext uri="{FF2B5EF4-FFF2-40B4-BE49-F238E27FC236}">
                <a16:creationId xmlns:a16="http://schemas.microsoft.com/office/drawing/2014/main" id="{F5279034-015B-4FBB-9182-9D378890C6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963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>
              <a:latin typeface="Calibri" pitchFamily="34" charset="0"/>
            </a:endParaRPr>
          </a:p>
        </p:txBody>
      </p:sp>
      <p:sp>
        <p:nvSpPr>
          <p:cNvPr id="40" name="Rectangle 47">
            <a:extLst>
              <a:ext uri="{FF2B5EF4-FFF2-40B4-BE49-F238E27FC236}">
                <a16:creationId xmlns:a16="http://schemas.microsoft.com/office/drawing/2014/main" id="{B3BC09B7-B087-4B85-BF5A-03B40CF1A4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47935"/>
            <a:ext cx="18473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</a:b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41" name="Rectangle 55">
            <a:extLst>
              <a:ext uri="{FF2B5EF4-FFF2-40B4-BE49-F238E27FC236}">
                <a16:creationId xmlns:a16="http://schemas.microsoft.com/office/drawing/2014/main" id="{B3BE8D18-B9E0-4AD8-BCE0-4EE6A4B958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340296"/>
            <a:ext cx="184731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BE5FDB55-BC41-43B0-BFA2-ADB6D59A0239}"/>
              </a:ext>
            </a:extLst>
          </p:cNvPr>
          <p:cNvSpPr txBox="1"/>
          <p:nvPr/>
        </p:nvSpPr>
        <p:spPr>
          <a:xfrm>
            <a:off x="278292" y="172279"/>
            <a:ext cx="95914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itchFamily="34" charset="0"/>
              </a:rPr>
              <a:t>EXECUÇÃO SETORIAIS: INSTRUÇÃO PROCESSUAL </a:t>
            </a:r>
          </a:p>
        </p:txBody>
      </p:sp>
      <p:sp>
        <p:nvSpPr>
          <p:cNvPr id="11" name="Seta: para a Direita 10">
            <a:extLst>
              <a:ext uri="{FF2B5EF4-FFF2-40B4-BE49-F238E27FC236}">
                <a16:creationId xmlns:a16="http://schemas.microsoft.com/office/drawing/2014/main" id="{696854E9-31E2-4901-828B-BFEB7CE3AA0E}"/>
              </a:ext>
            </a:extLst>
          </p:cNvPr>
          <p:cNvSpPr/>
          <p:nvPr/>
        </p:nvSpPr>
        <p:spPr>
          <a:xfrm>
            <a:off x="968990" y="1254369"/>
            <a:ext cx="327547" cy="3309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Calibri" pitchFamily="34" charset="0"/>
            </a:endParaRPr>
          </a:p>
        </p:txBody>
      </p:sp>
      <p:sp>
        <p:nvSpPr>
          <p:cNvPr id="12" name="Seta: para a Direita 11">
            <a:extLst>
              <a:ext uri="{FF2B5EF4-FFF2-40B4-BE49-F238E27FC236}">
                <a16:creationId xmlns:a16="http://schemas.microsoft.com/office/drawing/2014/main" id="{5AB29CBB-BB00-429B-8218-148BB407BA28}"/>
              </a:ext>
            </a:extLst>
          </p:cNvPr>
          <p:cNvSpPr/>
          <p:nvPr/>
        </p:nvSpPr>
        <p:spPr>
          <a:xfrm>
            <a:off x="968989" y="1647854"/>
            <a:ext cx="327547" cy="3309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Calibri" pitchFamily="34" charset="0"/>
            </a:endParaRPr>
          </a:p>
        </p:txBody>
      </p:sp>
      <p:sp>
        <p:nvSpPr>
          <p:cNvPr id="13" name="Seta: para a Direita 12">
            <a:extLst>
              <a:ext uri="{FF2B5EF4-FFF2-40B4-BE49-F238E27FC236}">
                <a16:creationId xmlns:a16="http://schemas.microsoft.com/office/drawing/2014/main" id="{A2F1FEEE-A2DB-4846-8C4F-444E48E2E4CE}"/>
              </a:ext>
            </a:extLst>
          </p:cNvPr>
          <p:cNvSpPr/>
          <p:nvPr/>
        </p:nvSpPr>
        <p:spPr>
          <a:xfrm>
            <a:off x="968987" y="2031058"/>
            <a:ext cx="327547" cy="3309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Calibri" pitchFamily="34" charset="0"/>
            </a:endParaRPr>
          </a:p>
        </p:txBody>
      </p:sp>
      <p:sp>
        <p:nvSpPr>
          <p:cNvPr id="14" name="Seta: para a Direita 13">
            <a:extLst>
              <a:ext uri="{FF2B5EF4-FFF2-40B4-BE49-F238E27FC236}">
                <a16:creationId xmlns:a16="http://schemas.microsoft.com/office/drawing/2014/main" id="{0868AA91-0F0B-4FD7-A5F5-F477EEE5C227}"/>
              </a:ext>
            </a:extLst>
          </p:cNvPr>
          <p:cNvSpPr/>
          <p:nvPr/>
        </p:nvSpPr>
        <p:spPr>
          <a:xfrm>
            <a:off x="968987" y="3964299"/>
            <a:ext cx="327547" cy="3309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Calibri" pitchFamily="34" charset="0"/>
            </a:endParaRPr>
          </a:p>
        </p:txBody>
      </p:sp>
      <p:sp>
        <p:nvSpPr>
          <p:cNvPr id="16" name="Seta: para a Direita 15">
            <a:extLst>
              <a:ext uri="{FF2B5EF4-FFF2-40B4-BE49-F238E27FC236}">
                <a16:creationId xmlns:a16="http://schemas.microsoft.com/office/drawing/2014/main" id="{BD5477D1-F01E-4981-978A-BA61A7112907}"/>
              </a:ext>
            </a:extLst>
          </p:cNvPr>
          <p:cNvSpPr/>
          <p:nvPr/>
        </p:nvSpPr>
        <p:spPr>
          <a:xfrm>
            <a:off x="957226" y="2437250"/>
            <a:ext cx="327547" cy="3309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Calibri" pitchFamily="34" charset="0"/>
            </a:endParaRPr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7EDDA7CF-E142-4E90-89DB-203BE6C02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>
                <a:latin typeface="Calibri" pitchFamily="34" charset="0"/>
              </a:rPr>
              <a:pPr/>
              <a:t>21</a:t>
            </a:fld>
            <a:endParaRPr lang="pt-BR">
              <a:latin typeface="Calibri" pitchFamily="34" charset="0"/>
            </a:endParaRPr>
          </a:p>
        </p:txBody>
      </p:sp>
      <p:pic>
        <p:nvPicPr>
          <p:cNvPr id="18" name="Imagem 17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9325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>
            <a:extLst>
              <a:ext uri="{FF2B5EF4-FFF2-40B4-BE49-F238E27FC236}">
                <a16:creationId xmlns:a16="http://schemas.microsoft.com/office/drawing/2014/main" id="{C9894D66-933E-4F54-B2AE-05438AA0490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257721" y="1735425"/>
            <a:ext cx="3236739" cy="3387150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ED97021D-F78A-4DA5-814E-2E4E1BC5EDCD}"/>
              </a:ext>
            </a:extLst>
          </p:cNvPr>
          <p:cNvSpPr/>
          <p:nvPr/>
        </p:nvSpPr>
        <p:spPr>
          <a:xfrm flipV="1">
            <a:off x="0" y="768806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063D840-A8DF-4FF9-BA65-A91663D3EB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BFFF2CCF-8868-4915-9208-ECBE47F2CF1C}"/>
              </a:ext>
            </a:extLst>
          </p:cNvPr>
          <p:cNvSpPr txBox="1"/>
          <p:nvPr/>
        </p:nvSpPr>
        <p:spPr>
          <a:xfrm>
            <a:off x="278293" y="172279"/>
            <a:ext cx="669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/>
              <a:t>ESPECIFICAÇÕES </a:t>
            </a:r>
            <a:r>
              <a:rPr lang="pt-BR" sz="2800" b="1" dirty="0" err="1"/>
              <a:t>TRMs</a:t>
            </a:r>
            <a:endParaRPr lang="pt-BR" sz="2800" b="1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CED4CD29-998A-44A7-861F-51324EC0B1EE}"/>
              </a:ext>
            </a:extLst>
          </p:cNvPr>
          <p:cNvSpPr txBox="1"/>
          <p:nvPr/>
        </p:nvSpPr>
        <p:spPr>
          <a:xfrm>
            <a:off x="3202915" y="646055"/>
            <a:ext cx="8731363" cy="5925827"/>
          </a:xfrm>
          <a:prstGeom prst="rect">
            <a:avLst/>
          </a:prstGeom>
          <a:noFill/>
          <a:ln w="57150">
            <a:noFill/>
            <a:prstDash val="sysDash"/>
          </a:ln>
        </p:spPr>
        <p:txBody>
          <a:bodyPr wrap="square" lIns="360000" tIns="360000" rIns="360000" bIns="360000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Arial"/>
              </a:rPr>
              <a:t> Termos de Requisitos Mínimos - TRM</a:t>
            </a:r>
            <a:r>
              <a:rPr lang="pt-BR" b="1" dirty="0">
                <a:solidFill>
                  <a:srgbClr val="000000"/>
                </a:solidFill>
                <a:latin typeface="Calibri" panose="020F0502020204030204" pitchFamily="34" charset="0"/>
                <a:ea typeface="Arial"/>
              </a:rPr>
              <a:t>: </a:t>
            </a:r>
            <a:r>
              <a:rPr lang="pt-BR" dirty="0">
                <a:latin typeface="Calibri" panose="020F0502020204030204" pitchFamily="34" charset="0"/>
              </a:rPr>
              <a:t>exigências mínimas que devem ser observadas   previamente pelo gestor nos processos submetidos à análise da CGM, no âmbito do Decreto nº 11.573/14 (que poderão ser replicados para os demais processos), e demais análises pelo Controle.</a:t>
            </a:r>
          </a:p>
          <a:p>
            <a:pPr algn="just">
              <a:lnSpc>
                <a:spcPct val="100000"/>
              </a:lnSpc>
            </a:pPr>
            <a:endParaRPr lang="pt-BR" sz="1000" i="1" dirty="0">
              <a:solidFill>
                <a:srgbClr val="000000"/>
              </a:solidFill>
              <a:latin typeface="Calibri" panose="020F0502020204030204" pitchFamily="34" charset="0"/>
              <a:ea typeface="Arial"/>
            </a:endParaRPr>
          </a:p>
          <a:p>
            <a:pPr algn="just"/>
            <a:r>
              <a:rPr lang="pt-BR" dirty="0">
                <a:latin typeface="Calibri" panose="020F0502020204030204" pitchFamily="34" charset="0"/>
              </a:rPr>
              <a:t>A CGM disponibilizará os </a:t>
            </a:r>
            <a:r>
              <a:rPr lang="pt-BR" dirty="0" err="1">
                <a:latin typeface="Calibri" panose="020F0502020204030204" pitchFamily="34" charset="0"/>
              </a:rPr>
              <a:t>TRMs</a:t>
            </a:r>
            <a:r>
              <a:rPr lang="pt-BR" dirty="0">
                <a:latin typeface="Calibri" panose="020F0502020204030204" pitchFamily="34" charset="0"/>
              </a:rPr>
              <a:t> e posteriores alterações no endereço eletrônico do Prefeitura de Niterói </a:t>
            </a:r>
            <a:r>
              <a:rPr lang="pt-BR" i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( </a:t>
            </a:r>
            <a:r>
              <a:rPr lang="pt-BR" dirty="0">
                <a:solidFill>
                  <a:schemeClr val="accent5">
                    <a:lumMod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http://www.niteroi.rj.gov.br/</a:t>
            </a:r>
            <a:r>
              <a:rPr lang="pt-BR" dirty="0">
                <a:solidFill>
                  <a:schemeClr val="accent5">
                    <a:lumMod val="50000"/>
                  </a:schemeClr>
                </a:solidFill>
              </a:rPr>
              <a:t> ) </a:t>
            </a:r>
            <a:r>
              <a:rPr lang="pt-BR" dirty="0"/>
              <a:t>.</a:t>
            </a:r>
            <a:endParaRPr lang="pt-BR" sz="800" dirty="0"/>
          </a:p>
          <a:p>
            <a:pPr algn="ctr"/>
            <a:r>
              <a:rPr lang="pt-BR" sz="20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Arial"/>
              </a:rPr>
              <a:t>Assuntos Abordados:</a:t>
            </a:r>
            <a:endParaRPr lang="pt-BR" sz="500" dirty="0">
              <a:solidFill>
                <a:srgbClr val="000000"/>
              </a:solidFill>
              <a:latin typeface="Calibri" panose="020F0502020204030204" pitchFamily="34" charset="0"/>
              <a:ea typeface="Arial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</a:rPr>
              <a:t>Licitação - fase interna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</a:rPr>
              <a:t>Dispensa de Licitação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</a:rPr>
              <a:t>Inexigibilidade de Licitação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</a:rPr>
              <a:t>Locação de imóveis – Licitação Dispensável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</a:rPr>
              <a:t>Utilização/ retirada de Ata de registro de preços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</a:rPr>
              <a:t>Adesão à Ata de registro de preços/ Carona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</a:rPr>
              <a:t>Celebração novos contratos - licitação fase externa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</a:rPr>
              <a:t>Prorrogação de contrato e/ou modificação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</a:rPr>
              <a:t>Termo de Ajuste de Contas (TAC)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3793932D-40A1-4BD5-986E-EB44CD7C77D5}"/>
              </a:ext>
            </a:extLst>
          </p:cNvPr>
          <p:cNvSpPr/>
          <p:nvPr/>
        </p:nvSpPr>
        <p:spPr>
          <a:xfrm>
            <a:off x="3441452" y="957399"/>
            <a:ext cx="8427567" cy="5397369"/>
          </a:xfrm>
          <a:prstGeom prst="rect">
            <a:avLst/>
          </a:prstGeom>
          <a:noFill/>
          <a:ln w="57150">
            <a:solidFill>
              <a:srgbClr val="F2894C"/>
            </a:solidFill>
            <a:prstDash val="sysDash"/>
          </a:ln>
        </p:spPr>
        <p:txBody>
          <a:bodyPr wrap="square" lIns="360000" tIns="360000" rIns="360000" bIns="360000" rtlCol="0">
            <a:spAutoFit/>
          </a:bodyPr>
          <a:lstStyle/>
          <a:p>
            <a:pPr algn="just"/>
            <a:endParaRPr lang="pt-BR" sz="2000">
              <a:solidFill>
                <a:srgbClr val="000000"/>
              </a:solidFill>
            </a:endParaRPr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86D52A19-ECB2-4260-98A4-756D7A030CF8}"/>
              </a:ext>
            </a:extLst>
          </p:cNvPr>
          <p:cNvSpPr/>
          <p:nvPr/>
        </p:nvSpPr>
        <p:spPr>
          <a:xfrm>
            <a:off x="5424075" y="6231472"/>
            <a:ext cx="3920502" cy="5029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atin typeface="Calibri" panose="020F0502020204030204" pitchFamily="34" charset="0"/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92FDA527-6D17-4762-AAB4-B78CDEEC99E8}"/>
              </a:ext>
            </a:extLst>
          </p:cNvPr>
          <p:cNvSpPr txBox="1"/>
          <p:nvPr/>
        </p:nvSpPr>
        <p:spPr>
          <a:xfrm>
            <a:off x="5219702" y="6264195"/>
            <a:ext cx="4412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Arial"/>
              </a:rPr>
              <a:t>TOTAL: 18 </a:t>
            </a:r>
            <a:r>
              <a:rPr lang="pt-BR" sz="2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Arial"/>
              </a:rPr>
              <a:t>TRMs</a:t>
            </a:r>
            <a:r>
              <a:rPr lang="pt-BR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Arial"/>
              </a:rPr>
              <a:t> até o momento</a:t>
            </a:r>
            <a:endParaRPr lang="pt-B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51BF6A55-6FD8-4C1A-A293-F23793D95DBF}"/>
              </a:ext>
            </a:extLst>
          </p:cNvPr>
          <p:cNvSpPr txBox="1"/>
          <p:nvPr/>
        </p:nvSpPr>
        <p:spPr>
          <a:xfrm>
            <a:off x="7659757" y="2688572"/>
            <a:ext cx="4073515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sz="1000" dirty="0">
              <a:solidFill>
                <a:srgbClr val="000000"/>
              </a:solidFill>
              <a:latin typeface="Calibri" panose="020F0502020204030204" pitchFamily="34" charset="0"/>
              <a:ea typeface="Arial"/>
            </a:endParaRPr>
          </a:p>
          <a:p>
            <a:pPr algn="just"/>
            <a:endParaRPr lang="pt-BR" sz="1600" dirty="0">
              <a:solidFill>
                <a:srgbClr val="000000"/>
              </a:solidFill>
              <a:latin typeface="Calibri" panose="020F0502020204030204" pitchFamily="34" charset="0"/>
              <a:ea typeface="Arial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</a:rPr>
              <a:t>Termo de colaboração ou fomento – com chamamento público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</a:rPr>
              <a:t>Termo de colaboração ou fomento – dispensa ou  inexigibilidade de chamamento público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</a:rPr>
              <a:t>Desapropriação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</a:rPr>
              <a:t>Publicidade - Licitação - fase interna 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</a:rPr>
              <a:t>Contratação temporária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</a:rPr>
              <a:t>Pecúnia (conversão de férias ou licença prêmio)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</a:rPr>
              <a:t>Concurso Público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</a:rPr>
              <a:t>Despesa de Exercícios Anteriores (DEA) - pessoal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</a:rPr>
              <a:t>Despesa de Exercícios Anteriores (DEA) – outras despesas</a:t>
            </a:r>
          </a:p>
          <a:p>
            <a:endParaRPr lang="pt-BR" sz="1600" dirty="0"/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0AF1B19E-F84C-4D69-AEB2-5152BABEA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22</a:t>
            </a:fld>
            <a:endParaRPr lang="pt-BR"/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6407EE17-34DE-497E-8AF7-CB4CDE08AF4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59469" y="2742"/>
            <a:ext cx="729362" cy="76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6913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ED97021D-F78A-4DA5-814E-2E4E1BC5EDCD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063D840-A8DF-4FF9-BA65-A91663D3EB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BFFF2CCF-8868-4915-9208-ECBE47F2CF1C}"/>
              </a:ext>
            </a:extLst>
          </p:cNvPr>
          <p:cNvSpPr txBox="1"/>
          <p:nvPr/>
        </p:nvSpPr>
        <p:spPr>
          <a:xfrm>
            <a:off x="278293" y="172279"/>
            <a:ext cx="669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anose="020F0502020204030204" pitchFamily="34" charset="0"/>
              </a:rPr>
              <a:t>ATENÇÃO</a:t>
            </a:r>
            <a:r>
              <a:rPr lang="pt-BR" sz="2800" b="1" dirty="0"/>
              <a:t>!</a:t>
            </a:r>
          </a:p>
        </p:txBody>
      </p:sp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7FBAD8D3-EBF6-432D-82D3-386CAE2FDD3F}"/>
              </a:ext>
            </a:extLst>
          </p:cNvPr>
          <p:cNvSpPr/>
          <p:nvPr/>
        </p:nvSpPr>
        <p:spPr>
          <a:xfrm>
            <a:off x="4424319" y="1483578"/>
            <a:ext cx="7319174" cy="4228369"/>
          </a:xfrm>
          <a:prstGeom prst="roundRect">
            <a:avLst/>
          </a:prstGeom>
          <a:noFill/>
          <a:ln w="6350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6EA28643-DD21-4EEC-A3C6-3FA6797D37B6}"/>
              </a:ext>
            </a:extLst>
          </p:cNvPr>
          <p:cNvSpPr txBox="1"/>
          <p:nvPr/>
        </p:nvSpPr>
        <p:spPr>
          <a:xfrm>
            <a:off x="4424319" y="1441885"/>
            <a:ext cx="4980939" cy="4112573"/>
          </a:xfrm>
          <a:prstGeom prst="rect">
            <a:avLst/>
          </a:prstGeom>
          <a:noFill/>
          <a:ln w="57150">
            <a:noFill/>
            <a:prstDash val="solid"/>
          </a:ln>
        </p:spPr>
        <p:txBody>
          <a:bodyPr wrap="square" lIns="360000" tIns="360000" rIns="360000" bIns="360000" rtlCol="0">
            <a:spAutoFit/>
          </a:bodyPr>
          <a:lstStyle/>
          <a:p>
            <a:pPr algn="just"/>
            <a:r>
              <a:rPr lang="pt-BR" sz="2200" dirty="0">
                <a:latin typeface="Calibri" panose="020F0502020204030204" pitchFamily="34" charset="0"/>
              </a:rPr>
              <a:t>O Previne Niterói </a:t>
            </a:r>
            <a:r>
              <a:rPr lang="pt-BR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não</a:t>
            </a:r>
            <a:r>
              <a:rPr lang="pt-BR" sz="2200" dirty="0">
                <a:latin typeface="Calibri" panose="020F0502020204030204" pitchFamily="34" charset="0"/>
              </a:rPr>
              <a:t> exaure todas as possibilidades de processos encaminhados à CGM.</a:t>
            </a:r>
          </a:p>
          <a:p>
            <a:pPr algn="just"/>
            <a:r>
              <a:rPr lang="pt-BR" sz="2200" dirty="0">
                <a:latin typeface="Calibri" panose="020F0502020204030204" pitchFamily="34" charset="0"/>
              </a:rPr>
              <a:t> </a:t>
            </a:r>
          </a:p>
          <a:p>
            <a:pPr algn="just"/>
            <a:r>
              <a:rPr lang="pt-BR" sz="2200" dirty="0">
                <a:latin typeface="Calibri" panose="020F0502020204030204" pitchFamily="34" charset="0"/>
              </a:rPr>
              <a:t>Ele abarca análises prévia objetivando a prevenção de riscos e a correção de desvios que possam afetar o equilíbrio das contas públicas do Município, em especial no âmbito do Decreto nº 11.573/14.</a:t>
            </a:r>
            <a:endParaRPr lang="pt-BR" sz="2200" i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5172314D-100D-4B7A-8939-EF8E99EC6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23</a:t>
            </a:fld>
            <a:endParaRPr lang="pt-BR"/>
          </a:p>
        </p:txBody>
      </p:sp>
      <p:pic>
        <p:nvPicPr>
          <p:cNvPr id="6" name="Gráfico 5" descr="Aviso">
            <a:extLst>
              <a:ext uri="{FF2B5EF4-FFF2-40B4-BE49-F238E27FC236}">
                <a16:creationId xmlns:a16="http://schemas.microsoft.com/office/drawing/2014/main" id="{79864173-E7DB-487F-9E59-F6D69F6275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61851" y="2196908"/>
            <a:ext cx="1627587" cy="162758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77AE6B44-4C3A-4B8D-93D7-ECEA065F6D03}"/>
              </a:ext>
            </a:extLst>
          </p:cNvPr>
          <p:cNvSpPr txBox="1"/>
          <p:nvPr/>
        </p:nvSpPr>
        <p:spPr>
          <a:xfrm>
            <a:off x="9761851" y="3655677"/>
            <a:ext cx="172008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600" b="1" dirty="0">
                <a:solidFill>
                  <a:schemeClr val="accent1"/>
                </a:solidFill>
                <a:latin typeface="Calibri" panose="020F0502020204030204" pitchFamily="34" charset="0"/>
              </a:rPr>
              <a:t>ATENÇÃO!</a:t>
            </a:r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3DAF1B2B-4AE5-402A-981E-29E51F5A047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280747" y="1582723"/>
            <a:ext cx="3534416" cy="369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931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ED97021D-F78A-4DA5-814E-2E4E1BC5EDCD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063D840-A8DF-4FF9-BA65-A91663D3EB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C8A8BD8B-913A-4694-A639-4BB49EDE0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24</a:t>
            </a:fld>
            <a:endParaRPr lang="pt-BR"/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FC4C00DA-56E1-4D3B-BE21-106DA04842DE}"/>
              </a:ext>
            </a:extLst>
          </p:cNvPr>
          <p:cNvSpPr txBox="1"/>
          <p:nvPr/>
        </p:nvSpPr>
        <p:spPr>
          <a:xfrm>
            <a:off x="278292" y="172279"/>
            <a:ext cx="1096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anose="020F0502020204030204" pitchFamily="34" charset="0"/>
              </a:rPr>
              <a:t>PLANO DE INTEGRIDADE: AÇÃO 3 – EIXO 2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3DA8C645-4A71-4200-A520-0704A8367290}"/>
              </a:ext>
            </a:extLst>
          </p:cNvPr>
          <p:cNvSpPr txBox="1"/>
          <p:nvPr/>
        </p:nvSpPr>
        <p:spPr>
          <a:xfrm>
            <a:off x="4624252" y="1523111"/>
            <a:ext cx="625274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600" u="sng" dirty="0">
                <a:solidFill>
                  <a:schemeClr val="accent1"/>
                </a:solidFill>
                <a:latin typeface="Calibri" panose="020F0502020204030204" pitchFamily="34" charset="0"/>
              </a:rPr>
              <a:t>AÇÃO 3:</a:t>
            </a:r>
          </a:p>
          <a:p>
            <a:pPr algn="ctr"/>
            <a:r>
              <a:rPr lang="pt-BR" sz="6600" dirty="0">
                <a:solidFill>
                  <a:schemeClr val="accent1"/>
                </a:solidFill>
                <a:latin typeface="Calibri" panose="020F0502020204030204" pitchFamily="34" charset="0"/>
              </a:rPr>
              <a:t>  </a:t>
            </a:r>
            <a:r>
              <a:rPr lang="pt-BR" sz="5400" dirty="0">
                <a:solidFill>
                  <a:schemeClr val="accent1"/>
                </a:solidFill>
                <a:latin typeface="Calibri" panose="020F0502020204030204" pitchFamily="34" charset="0"/>
              </a:rPr>
              <a:t>FLUXO PARA A TRAMITAÇÃO DE PROCESSOS</a:t>
            </a:r>
          </a:p>
          <a:p>
            <a:pPr algn="ctr"/>
            <a:endParaRPr lang="pt-BR" sz="66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3DAF1B2B-4AE5-402A-981E-29E51F5A047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280747" y="1582723"/>
            <a:ext cx="3534416" cy="3698661"/>
          </a:xfrm>
          <a:prstGeom prst="rect">
            <a:avLst/>
          </a:prstGeom>
        </p:spPr>
      </p:pic>
      <p:sp>
        <p:nvSpPr>
          <p:cNvPr id="10" name="Retângulo: Cantos Arredondados 43">
            <a:extLst>
              <a:ext uri="{FF2B5EF4-FFF2-40B4-BE49-F238E27FC236}">
                <a16:creationId xmlns:a16="http://schemas.microsoft.com/office/drawing/2014/main" id="{5F7FFC80-6100-4052-9650-5D9260A2404E}"/>
              </a:ext>
            </a:extLst>
          </p:cNvPr>
          <p:cNvSpPr/>
          <p:nvPr/>
        </p:nvSpPr>
        <p:spPr>
          <a:xfrm>
            <a:off x="5029199" y="1463040"/>
            <a:ext cx="5603967" cy="397110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1700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ED97021D-F78A-4DA5-814E-2E4E1BC5EDCD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Calibri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063D840-A8DF-4FF9-BA65-A91663D3EB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BFFF2CCF-8868-4915-9208-ECBE47F2CF1C}"/>
              </a:ext>
            </a:extLst>
          </p:cNvPr>
          <p:cNvSpPr txBox="1"/>
          <p:nvPr/>
        </p:nvSpPr>
        <p:spPr>
          <a:xfrm>
            <a:off x="-25933" y="242062"/>
            <a:ext cx="115385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itchFamily="34" charset="0"/>
              </a:rPr>
              <a:t>FLUXO DE TRAMITAÇÃO DOS PROCESSOS – no âmbito do Decreto 11.573/14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50D001B8-2C9A-4844-8C96-3720CBDF1DF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48808" t="25990" r="27885" b="11384"/>
          <a:stretch/>
        </p:blipFill>
        <p:spPr>
          <a:xfrm>
            <a:off x="508530" y="1647890"/>
            <a:ext cx="1750576" cy="264446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Caixa de Texto 2">
            <a:extLst>
              <a:ext uri="{FF2B5EF4-FFF2-40B4-BE49-F238E27FC236}">
                <a16:creationId xmlns:a16="http://schemas.microsoft.com/office/drawing/2014/main" id="{866A5DBF-9A12-432A-A991-847075FDE2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341" y="1270699"/>
            <a:ext cx="1214954" cy="75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000" b="1" i="0" strike="noStrike" cap="none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anose="02020603050405020304" pitchFamily="18" charset="0"/>
              </a:rPr>
              <a:t>TR</a:t>
            </a:r>
            <a:r>
              <a:rPr lang="pt-BR" altLang="pt-B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anose="02020603050405020304" pitchFamily="18" charset="0"/>
              </a:rPr>
              <a:t>M</a:t>
            </a:r>
            <a:endParaRPr kumimoji="0" lang="pt-BR" altLang="pt-BR" sz="2000" b="1" i="0" strike="noStrike" cap="none" normalizeH="0" baseline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1" name="Caixa de Texto 2">
            <a:extLst>
              <a:ext uri="{FF2B5EF4-FFF2-40B4-BE49-F238E27FC236}">
                <a16:creationId xmlns:a16="http://schemas.microsoft.com/office/drawing/2014/main" id="{D6A24770-5B19-461A-844E-B16D3D7966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144" y="4635918"/>
            <a:ext cx="2514459" cy="8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altLang="pt-BR" sz="2000" b="1" dirty="0">
                <a:latin typeface="Calibri" pitchFamily="34" charset="0"/>
                <a:cs typeface="Times New Roman" panose="02020603050405020304" pitchFamily="18" charset="0"/>
              </a:rPr>
              <a:t>Instrução Processual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altLang="pt-BR" sz="2000" b="1" dirty="0">
                <a:latin typeface="Calibri" pitchFamily="34" charset="0"/>
                <a:cs typeface="Times New Roman" panose="02020603050405020304" pitchFamily="18" charset="0"/>
              </a:rPr>
              <a:t>pelo</a:t>
            </a:r>
            <a:endParaRPr lang="pt-BR" altLang="pt-BR" sz="1000" b="1" dirty="0">
              <a:latin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altLang="pt-BR" sz="2000" b="1" dirty="0">
                <a:latin typeface="Calibri" pitchFamily="34" charset="0"/>
              </a:rPr>
              <a:t>Órgão ou Entidade</a:t>
            </a:r>
            <a:endParaRPr kumimoji="0" lang="pt-BR" altLang="pt-BR" sz="2000" b="1" i="0" strike="noStrike" cap="none" normalizeH="0" baseline="0" dirty="0">
              <a:ln>
                <a:noFill/>
              </a:ln>
              <a:latin typeface="Calibri" pitchFamily="34" charset="0"/>
            </a:endParaRPr>
          </a:p>
        </p:txBody>
      </p:sp>
      <p:sp>
        <p:nvSpPr>
          <p:cNvPr id="14" name="갈매기형 수장 94">
            <a:extLst>
              <a:ext uri="{FF2B5EF4-FFF2-40B4-BE49-F238E27FC236}">
                <a16:creationId xmlns:a16="http://schemas.microsoft.com/office/drawing/2014/main" id="{1ABF49EA-8563-430C-9F5A-B87993471675}"/>
              </a:ext>
            </a:extLst>
          </p:cNvPr>
          <p:cNvSpPr/>
          <p:nvPr/>
        </p:nvSpPr>
        <p:spPr>
          <a:xfrm>
            <a:off x="2593502" y="2618175"/>
            <a:ext cx="700684" cy="93749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5" name="갈매기형 수장 96">
            <a:extLst>
              <a:ext uri="{FF2B5EF4-FFF2-40B4-BE49-F238E27FC236}">
                <a16:creationId xmlns:a16="http://schemas.microsoft.com/office/drawing/2014/main" id="{8618ADD1-795D-40D9-8CF8-DE76D29D1C8D}"/>
              </a:ext>
            </a:extLst>
          </p:cNvPr>
          <p:cNvSpPr/>
          <p:nvPr/>
        </p:nvSpPr>
        <p:spPr>
          <a:xfrm>
            <a:off x="3076048" y="2618175"/>
            <a:ext cx="700684" cy="93749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2" name="Caixa de Texto 2">
            <a:extLst>
              <a:ext uri="{FF2B5EF4-FFF2-40B4-BE49-F238E27FC236}">
                <a16:creationId xmlns:a16="http://schemas.microsoft.com/office/drawing/2014/main" id="{FE2DDC33-BA6A-4242-87D4-1D195B1EFF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0105" y="1305408"/>
            <a:ext cx="1214954" cy="75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000" b="1" i="0" strike="noStrike" cap="none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anose="02020603050405020304" pitchFamily="18" charset="0"/>
              </a:rPr>
              <a:t>Parecer </a:t>
            </a:r>
            <a:endParaRPr kumimoji="0" lang="pt-BR" altLang="pt-BR" sz="2000" b="1" i="0" strike="noStrike" cap="none" normalizeH="0" baseline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24" name="Imagem 23">
            <a:extLst>
              <a:ext uri="{FF2B5EF4-FFF2-40B4-BE49-F238E27FC236}">
                <a16:creationId xmlns:a16="http://schemas.microsoft.com/office/drawing/2014/main" id="{FBE00C58-0517-4FA2-8248-B6802D08C1D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3" t="7129" r="2957" b="11759"/>
          <a:stretch/>
        </p:blipFill>
        <p:spPr>
          <a:xfrm rot="5400000">
            <a:off x="5932876" y="2221933"/>
            <a:ext cx="2373293" cy="152650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5" name="Caixa de Texto 2">
            <a:extLst>
              <a:ext uri="{FF2B5EF4-FFF2-40B4-BE49-F238E27FC236}">
                <a16:creationId xmlns:a16="http://schemas.microsoft.com/office/drawing/2014/main" id="{E58A8432-8623-4E83-BE89-517FBE97C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2045" y="1289934"/>
            <a:ext cx="1214954" cy="75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000" b="1" i="0" strike="noStrike" cap="none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anose="02020603050405020304" pitchFamily="18" charset="0"/>
              </a:rPr>
              <a:t>CPFGF </a:t>
            </a:r>
            <a:endParaRPr kumimoji="0" lang="pt-BR" altLang="pt-BR" sz="2000" b="1" i="0" strike="noStrike" cap="none" normalizeH="0" baseline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26" name="Caixa de Texto 2">
            <a:extLst>
              <a:ext uri="{FF2B5EF4-FFF2-40B4-BE49-F238E27FC236}">
                <a16:creationId xmlns:a16="http://schemas.microsoft.com/office/drawing/2014/main" id="{2199FE58-EC3B-434A-AB56-82A01CC405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4717" y="4633575"/>
            <a:ext cx="4583705" cy="8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altLang="pt-BR" sz="2000" b="1" dirty="0">
                <a:latin typeface="Calibri" pitchFamily="34" charset="0"/>
                <a:cs typeface="Times New Roman" panose="02020603050405020304" pitchFamily="18" charset="0"/>
              </a:rPr>
              <a:t>“Análise com vistas ao encaminhamento à CPFGF” (SEPLAG),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altLang="pt-BR" sz="2000" b="1" dirty="0">
                <a:latin typeface="Calibri" pitchFamily="34" charset="0"/>
                <a:cs typeface="Times New Roman" panose="02020603050405020304" pitchFamily="18" charset="0"/>
              </a:rPr>
              <a:t>pelo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altLang="pt-BR" sz="2000" b="1" dirty="0">
                <a:latin typeface="Calibri" pitchFamily="34" charset="0"/>
                <a:cs typeface="Times New Roman" panose="02020603050405020304" pitchFamily="18" charset="0"/>
              </a:rPr>
              <a:t> Órgão central do controle interno – CGM’</a:t>
            </a:r>
            <a:endParaRPr kumimoji="0" lang="pt-BR" altLang="pt-BR" sz="2000" b="1" i="0" strike="noStrike" cap="none" normalizeH="0" baseline="0" dirty="0">
              <a:ln>
                <a:noFill/>
              </a:ln>
              <a:latin typeface="Calibri" pitchFamily="34" charset="0"/>
            </a:endParaRPr>
          </a:p>
        </p:txBody>
      </p:sp>
      <p:sp>
        <p:nvSpPr>
          <p:cNvPr id="29" name="갈매기형 수장 94">
            <a:extLst>
              <a:ext uri="{FF2B5EF4-FFF2-40B4-BE49-F238E27FC236}">
                <a16:creationId xmlns:a16="http://schemas.microsoft.com/office/drawing/2014/main" id="{033CED81-EB40-4D33-B531-953EA1FFC2ED}"/>
              </a:ext>
            </a:extLst>
          </p:cNvPr>
          <p:cNvSpPr/>
          <p:nvPr/>
        </p:nvSpPr>
        <p:spPr>
          <a:xfrm>
            <a:off x="8430878" y="2618175"/>
            <a:ext cx="700684" cy="93749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0" name="갈매기형 수장 96">
            <a:extLst>
              <a:ext uri="{FF2B5EF4-FFF2-40B4-BE49-F238E27FC236}">
                <a16:creationId xmlns:a16="http://schemas.microsoft.com/office/drawing/2014/main" id="{018F9E50-8476-4500-864E-319D323D5A90}"/>
              </a:ext>
            </a:extLst>
          </p:cNvPr>
          <p:cNvSpPr/>
          <p:nvPr/>
        </p:nvSpPr>
        <p:spPr>
          <a:xfrm>
            <a:off x="8913424" y="2618175"/>
            <a:ext cx="700684" cy="93749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32" name="Imagem 31">
            <a:extLst>
              <a:ext uri="{FF2B5EF4-FFF2-40B4-BE49-F238E27FC236}">
                <a16:creationId xmlns:a16="http://schemas.microsoft.com/office/drawing/2014/main" id="{CB9484D5-EC68-423D-9E99-AAC2197D5A4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9" t="12963" r="7314" b="8981"/>
          <a:stretch/>
        </p:blipFill>
        <p:spPr>
          <a:xfrm rot="5400000">
            <a:off x="9658931" y="2208277"/>
            <a:ext cx="2354994" cy="155381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3" name="Caixa de Texto 2">
            <a:extLst>
              <a:ext uri="{FF2B5EF4-FFF2-40B4-BE49-F238E27FC236}">
                <a16:creationId xmlns:a16="http://schemas.microsoft.com/office/drawing/2014/main" id="{DBF35DDD-4A2F-4171-B9A3-877306DA14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71739" y="1281308"/>
            <a:ext cx="2268787" cy="75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000" b="1" i="0" strike="noStrike" cap="none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anose="02020603050405020304" pitchFamily="18" charset="0"/>
              </a:rPr>
              <a:t>Deliberação CPFGF</a:t>
            </a:r>
            <a:endParaRPr kumimoji="0" lang="pt-BR" altLang="pt-BR" sz="2000" b="1" i="0" strike="noStrike" cap="none" normalizeH="0" baseline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4" name="Caixa de Texto 2">
            <a:extLst>
              <a:ext uri="{FF2B5EF4-FFF2-40B4-BE49-F238E27FC236}">
                <a16:creationId xmlns:a16="http://schemas.microsoft.com/office/drawing/2014/main" id="{E76AAA6E-6BD8-40E9-A9E0-BA9F19BE67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65055" y="4809711"/>
            <a:ext cx="2514459" cy="8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altLang="pt-BR" sz="2000" b="1" dirty="0">
                <a:latin typeface="Calibri" pitchFamily="34" charset="0"/>
                <a:cs typeface="Times New Roman" panose="02020603050405020304" pitchFamily="18" charset="0"/>
              </a:rPr>
              <a:t>Deliberação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000" b="1" i="0" strike="noStrike" cap="none" normalizeH="0" baseline="0" dirty="0">
                <a:ln>
                  <a:noFill/>
                </a:ln>
                <a:latin typeface="Calibri" pitchFamily="34" charset="0"/>
                <a:cs typeface="Times New Roman" panose="02020603050405020304" pitchFamily="18" charset="0"/>
              </a:rPr>
              <a:t>pela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altLang="pt-BR" sz="2000" b="1" dirty="0">
                <a:latin typeface="Calibri" pitchFamily="34" charset="0"/>
                <a:cs typeface="Times New Roman" panose="02020603050405020304" pitchFamily="18" charset="0"/>
              </a:rPr>
              <a:t>CPFGF</a:t>
            </a:r>
            <a:endParaRPr kumimoji="0" lang="pt-BR" altLang="pt-BR" sz="2000" b="1" i="0" strike="noStrike" cap="none" normalizeH="0" baseline="0" dirty="0">
              <a:ln>
                <a:noFill/>
              </a:ln>
              <a:latin typeface="Calibri" pitchFamily="34" charset="0"/>
            </a:endParaRP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C8A8BD8B-913A-4694-A639-4BB49EDE0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25</a:t>
            </a:fld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60FCD40C-F87F-4D10-9A8F-7407CE5D1F1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/>
          <a:srcRect l="5537" t="24016" r="73010" b="20509"/>
          <a:stretch/>
        </p:blipFill>
        <p:spPr>
          <a:xfrm>
            <a:off x="4384598" y="1735606"/>
            <a:ext cx="1663468" cy="241589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" name="Imagem 26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4122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ED97021D-F78A-4DA5-814E-2E4E1BC5EDCD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Calibri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063D840-A8DF-4FF9-BA65-A91663D3EB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BFFF2CCF-8868-4915-9208-ECBE47F2CF1C}"/>
              </a:ext>
            </a:extLst>
          </p:cNvPr>
          <p:cNvSpPr txBox="1"/>
          <p:nvPr/>
        </p:nvSpPr>
        <p:spPr>
          <a:xfrm>
            <a:off x="278293" y="116009"/>
            <a:ext cx="10628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itchFamily="34" charset="0"/>
              </a:rPr>
              <a:t>FLUXO DE TRAMITAÇÃO DOS PROCESSOS – demais casos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50D001B8-2C9A-4844-8C96-3720CBDF1DF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48808" t="25990" r="27885" b="11384"/>
          <a:stretch/>
        </p:blipFill>
        <p:spPr>
          <a:xfrm>
            <a:off x="508530" y="1647890"/>
            <a:ext cx="1750576" cy="264446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Caixa de Texto 2">
            <a:extLst>
              <a:ext uri="{FF2B5EF4-FFF2-40B4-BE49-F238E27FC236}">
                <a16:creationId xmlns:a16="http://schemas.microsoft.com/office/drawing/2014/main" id="{866A5DBF-9A12-432A-A991-847075FDE2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341" y="1270699"/>
            <a:ext cx="1214954" cy="75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000" b="1" i="0" strike="noStrike" cap="none" normalizeH="0" baseline="0" dirty="0">
                <a:ln>
                  <a:noFill/>
                </a:ln>
                <a:latin typeface="Calibri" pitchFamily="34" charset="0"/>
                <a:cs typeface="Times New Roman" panose="02020603050405020304" pitchFamily="18" charset="0"/>
              </a:rPr>
              <a:t>TR</a:t>
            </a:r>
            <a:r>
              <a:rPr lang="pt-BR" altLang="pt-BR" sz="2000" b="1" dirty="0">
                <a:latin typeface="Calibri" pitchFamily="34" charset="0"/>
                <a:cs typeface="Times New Roman" panose="02020603050405020304" pitchFamily="18" charset="0"/>
              </a:rPr>
              <a:t>M</a:t>
            </a:r>
            <a:endParaRPr kumimoji="0" lang="pt-BR" altLang="pt-BR" sz="2000" b="1" i="0" strike="noStrike" cap="none" normalizeH="0" baseline="0" dirty="0">
              <a:ln>
                <a:noFill/>
              </a:ln>
              <a:latin typeface="Calibri" pitchFamily="34" charset="0"/>
            </a:endParaRPr>
          </a:p>
        </p:txBody>
      </p:sp>
      <p:sp>
        <p:nvSpPr>
          <p:cNvPr id="11" name="Caixa de Texto 2">
            <a:extLst>
              <a:ext uri="{FF2B5EF4-FFF2-40B4-BE49-F238E27FC236}">
                <a16:creationId xmlns:a16="http://schemas.microsoft.com/office/drawing/2014/main" id="{D6A24770-5B19-461A-844E-B16D3D7966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144" y="4635918"/>
            <a:ext cx="2514459" cy="8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altLang="pt-BR" sz="2000" b="1" dirty="0">
                <a:latin typeface="Calibri" pitchFamily="34" charset="0"/>
                <a:cs typeface="Times New Roman" panose="02020603050405020304" pitchFamily="18" charset="0"/>
              </a:rPr>
              <a:t>Instrução Processual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altLang="pt-BR" sz="2000" b="1" dirty="0">
                <a:latin typeface="Calibri" pitchFamily="34" charset="0"/>
                <a:cs typeface="Times New Roman" panose="02020603050405020304" pitchFamily="18" charset="0"/>
              </a:rPr>
              <a:t>pelo</a:t>
            </a:r>
            <a:endParaRPr lang="pt-BR" altLang="pt-BR" sz="1000" b="1" dirty="0">
              <a:latin typeface="Calibri" pitchFamily="34" charset="0"/>
              <a:cs typeface="Times New Roman" panose="02020603050405020304" pitchFamily="18" charset="0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2000" b="1" dirty="0">
                <a:latin typeface="Calibri" pitchFamily="34" charset="0"/>
              </a:rPr>
              <a:t>Órgão ou Entidade</a:t>
            </a:r>
          </a:p>
        </p:txBody>
      </p:sp>
      <p:sp>
        <p:nvSpPr>
          <p:cNvPr id="14" name="갈매기형 수장 94">
            <a:extLst>
              <a:ext uri="{FF2B5EF4-FFF2-40B4-BE49-F238E27FC236}">
                <a16:creationId xmlns:a16="http://schemas.microsoft.com/office/drawing/2014/main" id="{1ABF49EA-8563-430C-9F5A-B87993471675}"/>
              </a:ext>
            </a:extLst>
          </p:cNvPr>
          <p:cNvSpPr/>
          <p:nvPr/>
        </p:nvSpPr>
        <p:spPr>
          <a:xfrm>
            <a:off x="2593502" y="2618175"/>
            <a:ext cx="700684" cy="93749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5" name="갈매기형 수장 96">
            <a:extLst>
              <a:ext uri="{FF2B5EF4-FFF2-40B4-BE49-F238E27FC236}">
                <a16:creationId xmlns:a16="http://schemas.microsoft.com/office/drawing/2014/main" id="{8618ADD1-795D-40D9-8CF8-DE76D29D1C8D}"/>
              </a:ext>
            </a:extLst>
          </p:cNvPr>
          <p:cNvSpPr/>
          <p:nvPr/>
        </p:nvSpPr>
        <p:spPr>
          <a:xfrm>
            <a:off x="3076048" y="2618175"/>
            <a:ext cx="700684" cy="93749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2" name="Caixa de Texto 2">
            <a:extLst>
              <a:ext uri="{FF2B5EF4-FFF2-40B4-BE49-F238E27FC236}">
                <a16:creationId xmlns:a16="http://schemas.microsoft.com/office/drawing/2014/main" id="{FE2DDC33-BA6A-4242-87D4-1D195B1EFF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6698" y="1305408"/>
            <a:ext cx="1214954" cy="75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000" b="1" i="0" strike="noStrike" cap="none" normalizeH="0" baseline="0" dirty="0">
                <a:ln>
                  <a:noFill/>
                </a:ln>
                <a:latin typeface="Calibri" pitchFamily="34" charset="0"/>
                <a:cs typeface="Times New Roman" panose="02020603050405020304" pitchFamily="18" charset="0"/>
              </a:rPr>
              <a:t>Parecer </a:t>
            </a:r>
            <a:endParaRPr kumimoji="0" lang="pt-BR" altLang="pt-BR" sz="2000" b="1" i="0" strike="noStrike" cap="none" normalizeH="0" baseline="0" dirty="0">
              <a:ln>
                <a:noFill/>
              </a:ln>
              <a:latin typeface="Calibri" pitchFamily="34" charset="0"/>
            </a:endParaRPr>
          </a:p>
        </p:txBody>
      </p:sp>
      <p:sp>
        <p:nvSpPr>
          <p:cNvPr id="26" name="Caixa de Texto 2">
            <a:extLst>
              <a:ext uri="{FF2B5EF4-FFF2-40B4-BE49-F238E27FC236}">
                <a16:creationId xmlns:a16="http://schemas.microsoft.com/office/drawing/2014/main" id="{2199FE58-EC3B-434A-AB56-82A01CC405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8483" y="4581702"/>
            <a:ext cx="3064941" cy="8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altLang="pt-BR" sz="2000" b="1" dirty="0">
                <a:latin typeface="Calibri" pitchFamily="34" charset="0"/>
                <a:cs typeface="Times New Roman" panose="02020603050405020304" pitchFamily="18" charset="0"/>
              </a:rPr>
              <a:t>Análise (demais casos)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altLang="pt-BR" sz="2000" b="1" dirty="0">
                <a:latin typeface="Calibri" pitchFamily="34" charset="0"/>
                <a:cs typeface="Times New Roman" panose="02020603050405020304" pitchFamily="18" charset="0"/>
              </a:rPr>
              <a:t>pelo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altLang="pt-BR" sz="2000" b="1" dirty="0">
                <a:latin typeface="Calibri" pitchFamily="34" charset="0"/>
                <a:cs typeface="Times New Roman" panose="02020603050405020304" pitchFamily="18" charset="0"/>
              </a:rPr>
              <a:t> Órgão central do controle interno - CGM</a:t>
            </a:r>
            <a:endParaRPr kumimoji="0" lang="pt-BR" altLang="pt-BR" sz="2000" b="1" i="0" strike="noStrike" cap="none" normalizeH="0" baseline="0" dirty="0">
              <a:ln>
                <a:noFill/>
              </a:ln>
              <a:latin typeface="Calibri" pitchFamily="34" charset="0"/>
            </a:endParaRPr>
          </a:p>
        </p:txBody>
      </p:sp>
      <p:sp>
        <p:nvSpPr>
          <p:cNvPr id="29" name="갈매기형 수장 94">
            <a:extLst>
              <a:ext uri="{FF2B5EF4-FFF2-40B4-BE49-F238E27FC236}">
                <a16:creationId xmlns:a16="http://schemas.microsoft.com/office/drawing/2014/main" id="{033CED81-EB40-4D33-B531-953EA1FFC2ED}"/>
              </a:ext>
            </a:extLst>
          </p:cNvPr>
          <p:cNvSpPr/>
          <p:nvPr/>
        </p:nvSpPr>
        <p:spPr>
          <a:xfrm>
            <a:off x="7715263" y="2618175"/>
            <a:ext cx="700684" cy="93749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0" name="갈매기형 수장 96">
            <a:extLst>
              <a:ext uri="{FF2B5EF4-FFF2-40B4-BE49-F238E27FC236}">
                <a16:creationId xmlns:a16="http://schemas.microsoft.com/office/drawing/2014/main" id="{018F9E50-8476-4500-864E-319D323D5A90}"/>
              </a:ext>
            </a:extLst>
          </p:cNvPr>
          <p:cNvSpPr/>
          <p:nvPr/>
        </p:nvSpPr>
        <p:spPr>
          <a:xfrm>
            <a:off x="8197809" y="2618175"/>
            <a:ext cx="700684" cy="93749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3" name="Caixa de Texto 2">
            <a:extLst>
              <a:ext uri="{FF2B5EF4-FFF2-40B4-BE49-F238E27FC236}">
                <a16:creationId xmlns:a16="http://schemas.microsoft.com/office/drawing/2014/main" id="{DBF35DDD-4A2F-4171-B9A3-877306DA14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13930" y="1281308"/>
            <a:ext cx="2268787" cy="75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altLang="pt-BR" sz="2000" b="1" dirty="0">
                <a:latin typeface="Calibri" pitchFamily="34" charset="0"/>
                <a:cs typeface="Times New Roman" panose="02020603050405020304" pitchFamily="18" charset="0"/>
              </a:rPr>
              <a:t>Órgãos/ Entidades</a:t>
            </a:r>
            <a:endParaRPr kumimoji="0" lang="pt-BR" altLang="pt-BR" sz="2000" b="1" i="0" strike="noStrike" cap="none" normalizeH="0" baseline="0" dirty="0">
              <a:ln>
                <a:noFill/>
              </a:ln>
              <a:latin typeface="Calibri" pitchFamily="34" charset="0"/>
            </a:endParaRPr>
          </a:p>
        </p:txBody>
      </p:sp>
      <p:sp>
        <p:nvSpPr>
          <p:cNvPr id="34" name="Caixa de Texto 2">
            <a:extLst>
              <a:ext uri="{FF2B5EF4-FFF2-40B4-BE49-F238E27FC236}">
                <a16:creationId xmlns:a16="http://schemas.microsoft.com/office/drawing/2014/main" id="{E76AAA6E-6BD8-40E9-A9E0-BA9F19BE67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8816" y="4235518"/>
            <a:ext cx="2514459" cy="8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altLang="pt-BR" sz="2000" b="1" dirty="0">
                <a:latin typeface="Calibri" pitchFamily="34" charset="0"/>
                <a:cs typeface="Times New Roman" panose="02020603050405020304" pitchFamily="18" charset="0"/>
              </a:rPr>
              <a:t>Despacho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000" b="1" i="0" strike="noStrike" cap="none" normalizeH="0" baseline="0" dirty="0">
                <a:ln>
                  <a:noFill/>
                </a:ln>
                <a:latin typeface="Calibri" pitchFamily="34" charset="0"/>
                <a:cs typeface="Times New Roman" panose="02020603050405020304" pitchFamily="18" charset="0"/>
              </a:rPr>
              <a:t>pelo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000" b="1" i="0" strike="noStrike" cap="none" normalizeH="0" baseline="0" dirty="0">
                <a:ln>
                  <a:noFill/>
                </a:ln>
                <a:latin typeface="Calibri" pitchFamily="34" charset="0"/>
                <a:cs typeface="Times New Roman" panose="02020603050405020304" pitchFamily="18" charset="0"/>
              </a:rPr>
              <a:t>Órgão ce</a:t>
            </a:r>
            <a:r>
              <a:rPr lang="pt-BR" altLang="pt-BR" sz="2000" b="1" dirty="0">
                <a:latin typeface="Calibri" pitchFamily="34" charset="0"/>
                <a:cs typeface="Times New Roman" panose="02020603050405020304" pitchFamily="18" charset="0"/>
              </a:rPr>
              <a:t>ntral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altLang="pt-BR" sz="2000" b="1" dirty="0">
                <a:latin typeface="Calibri" pitchFamily="34" charset="0"/>
                <a:cs typeface="Times New Roman" panose="02020603050405020304" pitchFamily="18" charset="0"/>
              </a:rPr>
              <a:t>para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altLang="pt-BR" sz="2000" b="1" dirty="0">
                <a:latin typeface="Calibri" pitchFamily="34" charset="0"/>
                <a:cs typeface="Times New Roman" panose="02020603050405020304" pitchFamily="18" charset="0"/>
              </a:rPr>
              <a:t>Setorial</a:t>
            </a:r>
            <a:endParaRPr kumimoji="0" lang="pt-BR" altLang="pt-BR" sz="2000" b="1" i="0" strike="noStrike" cap="none" normalizeH="0" baseline="0" dirty="0">
              <a:ln>
                <a:noFill/>
              </a:ln>
              <a:latin typeface="Calibri" pitchFamily="34" charset="0"/>
            </a:endParaRP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C8A8BD8B-913A-4694-A639-4BB49EDE0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38688" y="6360558"/>
            <a:ext cx="683339" cy="365125"/>
          </a:xfrm>
        </p:spPr>
        <p:txBody>
          <a:bodyPr/>
          <a:lstStyle/>
          <a:p>
            <a:fld id="{85EBF05E-5359-4A42-B8FC-63446AD3A6E7}" type="slidenum">
              <a:rPr lang="pt-BR" smtClean="0"/>
              <a:pPr/>
              <a:t>26</a:t>
            </a:fld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60FCD40C-F87F-4D10-9A8F-7407CE5D1F1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l="5537" t="24016" r="73010" b="20509"/>
          <a:stretch/>
        </p:blipFill>
        <p:spPr>
          <a:xfrm>
            <a:off x="4901435" y="1735606"/>
            <a:ext cx="1663468" cy="241589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FD7A03DA-9369-4AB0-8658-7F74FD230D0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/>
          <a:srcRect l="18529" t="25296" r="50000" b="7233"/>
          <a:stretch/>
        </p:blipFill>
        <p:spPr>
          <a:xfrm>
            <a:off x="9544719" y="1836494"/>
            <a:ext cx="1827862" cy="22032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Imagem 20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613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2516E859-2E72-4881-90D9-DCFCF14EF1C4}"/>
              </a:ext>
            </a:extLst>
          </p:cNvPr>
          <p:cNvSpPr/>
          <p:nvPr/>
        </p:nvSpPr>
        <p:spPr>
          <a:xfrm>
            <a:off x="4091689" y="1359209"/>
            <a:ext cx="7521191" cy="48195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200" b="1" dirty="0">
                <a:solidFill>
                  <a:schemeClr val="bg1"/>
                </a:solidFill>
                <a:latin typeface="Calibri" pitchFamily="34" charset="0"/>
              </a:rPr>
              <a:t>O Plano nasce da constatação da necessidade do estabelecimento de fluxo de processos, a serem encaminhados pelos órgãos e entidades para análise prévia das despesas mencionadas pela CGM-Niterói, em especial aquelas determinadas no Decreto Municipal 11.573/14, com vistas ao encaminhamento à CPFGF.</a:t>
            </a:r>
          </a:p>
          <a:p>
            <a:pPr algn="just"/>
            <a:endParaRPr lang="pt-BR" sz="1000" b="1" dirty="0">
              <a:solidFill>
                <a:schemeClr val="bg1"/>
              </a:solidFill>
              <a:latin typeface="Calibri" pitchFamily="34" charset="0"/>
            </a:endParaRPr>
          </a:p>
          <a:p>
            <a:pPr algn="just"/>
            <a:r>
              <a:rPr lang="pt-BR" sz="2200" b="1" dirty="0">
                <a:solidFill>
                  <a:schemeClr val="bg1"/>
                </a:solidFill>
                <a:latin typeface="Calibri" pitchFamily="34" charset="0"/>
              </a:rPr>
              <a:t>Foi apresentado na Jornada CGM-Niterói, em comemoração ao dia internacional contra a corrupção, no contexto do modelo a ser instituído pela CGM a partir do exercício de 2019.</a:t>
            </a:r>
          </a:p>
          <a:p>
            <a:pPr algn="just"/>
            <a:endParaRPr lang="pt-BR" sz="1000" b="1" dirty="0">
              <a:solidFill>
                <a:schemeClr val="bg1"/>
              </a:solidFill>
              <a:latin typeface="Calibri" pitchFamily="34" charset="0"/>
            </a:endParaRPr>
          </a:p>
          <a:p>
            <a:pPr algn="just"/>
            <a:r>
              <a:rPr lang="pt-BR" sz="2200" b="1" dirty="0">
                <a:solidFill>
                  <a:schemeClr val="bg1"/>
                </a:solidFill>
                <a:latin typeface="Calibri" pitchFamily="34" charset="0"/>
              </a:rPr>
              <a:t>Tem como premissa o fortalecimento do sistema de controle do Município de Niterói, através de ações integradas de estabelecimento de fluxo de informações, treinamentos, padronização e normatização</a:t>
            </a:r>
            <a:r>
              <a:rPr lang="pt-BR" sz="2000" dirty="0">
                <a:solidFill>
                  <a:schemeClr val="bg1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57999AAC-463F-4DBE-8C45-36B60AB2FE96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C9746214-18C4-4301-ABA3-B22304BA2C42}"/>
              </a:ext>
            </a:extLst>
          </p:cNvPr>
          <p:cNvSpPr txBox="1"/>
          <p:nvPr/>
        </p:nvSpPr>
        <p:spPr>
          <a:xfrm>
            <a:off x="192564" y="172279"/>
            <a:ext cx="100248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itchFamily="34" charset="0"/>
              </a:rPr>
              <a:t>CONCEPÇÃO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CE978D53-9A80-4FFA-BD43-8F5A8ED5CB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3DAF1B2B-4AE5-402A-981E-29E51F5A047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280747" y="1582723"/>
            <a:ext cx="3534416" cy="3698661"/>
          </a:xfrm>
          <a:prstGeom prst="rect">
            <a:avLst/>
          </a:prstGeom>
        </p:spPr>
      </p:pic>
      <p:sp>
        <p:nvSpPr>
          <p:cNvPr id="15" name="Espaço Reservado para Número de Slide 2">
            <a:extLst>
              <a:ext uri="{FF2B5EF4-FFF2-40B4-BE49-F238E27FC236}">
                <a16:creationId xmlns:a16="http://schemas.microsoft.com/office/drawing/2014/main" id="{C8A8BD8B-913A-4694-A639-4BB49EDE0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38688" y="6360558"/>
            <a:ext cx="683339" cy="365125"/>
          </a:xfrm>
        </p:spPr>
        <p:txBody>
          <a:bodyPr/>
          <a:lstStyle/>
          <a:p>
            <a:fld id="{85EBF05E-5359-4A42-B8FC-63446AD3A6E7}" type="slidenum">
              <a:rPr lang="pt-BR" smtClean="0"/>
              <a:pPr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57338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m 32">
            <a:extLst>
              <a:ext uri="{FF2B5EF4-FFF2-40B4-BE49-F238E27FC236}">
                <a16:creationId xmlns:a16="http://schemas.microsoft.com/office/drawing/2014/main" id="{8D4A8387-0D47-4AA7-9E24-4C31FCFCAEE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679269" y="902475"/>
            <a:ext cx="1711127" cy="1790645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BFFF2CCF-8868-4915-9208-ECBE47F2CF1C}"/>
              </a:ext>
            </a:extLst>
          </p:cNvPr>
          <p:cNvSpPr txBox="1"/>
          <p:nvPr/>
        </p:nvSpPr>
        <p:spPr>
          <a:xfrm>
            <a:off x="278293" y="172279"/>
            <a:ext cx="669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itchFamily="34" charset="0"/>
              </a:rPr>
              <a:t>OBJETIVOS INICIAIS/ PRIMÁRIOS</a:t>
            </a:r>
          </a:p>
        </p:txBody>
      </p:sp>
      <p:grpSp>
        <p:nvGrpSpPr>
          <p:cNvPr id="9" name="Group 3">
            <a:extLst>
              <a:ext uri="{FF2B5EF4-FFF2-40B4-BE49-F238E27FC236}">
                <a16:creationId xmlns:a16="http://schemas.microsoft.com/office/drawing/2014/main" id="{99B1D0EC-14DF-4CB8-9D5D-8CF5B0B45FF3}"/>
              </a:ext>
            </a:extLst>
          </p:cNvPr>
          <p:cNvGrpSpPr/>
          <p:nvPr/>
        </p:nvGrpSpPr>
        <p:grpSpPr>
          <a:xfrm>
            <a:off x="6301809" y="1644474"/>
            <a:ext cx="593022" cy="1165662"/>
            <a:chOff x="4136752" y="1733231"/>
            <a:chExt cx="723792" cy="1422710"/>
          </a:xfrm>
          <a:solidFill>
            <a:schemeClr val="bg2">
              <a:lumMod val="50000"/>
            </a:schemeClr>
          </a:solidFill>
        </p:grpSpPr>
        <p:sp>
          <p:nvSpPr>
            <p:cNvPr id="11" name="Chevron 4">
              <a:extLst>
                <a:ext uri="{FF2B5EF4-FFF2-40B4-BE49-F238E27FC236}">
                  <a16:creationId xmlns:a16="http://schemas.microsoft.com/office/drawing/2014/main" id="{793DD3B9-906E-43E6-8165-F5E8BAFCF94B}"/>
                </a:ext>
              </a:extLst>
            </p:cNvPr>
            <p:cNvSpPr/>
            <p:nvPr/>
          </p:nvSpPr>
          <p:spPr>
            <a:xfrm>
              <a:off x="4149190" y="1733232"/>
              <a:ext cx="711354" cy="1422709"/>
            </a:xfrm>
            <a:prstGeom prst="chevron">
              <a:avLst>
                <a:gd name="adj" fmla="val 5298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3" name="Rectangle 5">
              <a:extLst>
                <a:ext uri="{FF2B5EF4-FFF2-40B4-BE49-F238E27FC236}">
                  <a16:creationId xmlns:a16="http://schemas.microsoft.com/office/drawing/2014/main" id="{89E4B5AE-676B-4B08-BBF7-10C74678A082}"/>
                </a:ext>
              </a:extLst>
            </p:cNvPr>
            <p:cNvSpPr/>
            <p:nvPr/>
          </p:nvSpPr>
          <p:spPr>
            <a:xfrm rot="10800000">
              <a:off x="4136752" y="2819597"/>
              <a:ext cx="288000" cy="3363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Rectangle 6">
              <a:extLst>
                <a:ext uri="{FF2B5EF4-FFF2-40B4-BE49-F238E27FC236}">
                  <a16:creationId xmlns:a16="http://schemas.microsoft.com/office/drawing/2014/main" id="{B7F9A098-9C2B-4B14-B310-C0E959B5AE51}"/>
                </a:ext>
              </a:extLst>
            </p:cNvPr>
            <p:cNvSpPr/>
            <p:nvPr/>
          </p:nvSpPr>
          <p:spPr>
            <a:xfrm rot="10800000">
              <a:off x="4136752" y="1733231"/>
              <a:ext cx="288000" cy="3363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</p:grpSp>
      <p:grpSp>
        <p:nvGrpSpPr>
          <p:cNvPr id="15" name="Group 7">
            <a:extLst>
              <a:ext uri="{FF2B5EF4-FFF2-40B4-BE49-F238E27FC236}">
                <a16:creationId xmlns:a16="http://schemas.microsoft.com/office/drawing/2014/main" id="{87D77F5F-3D5A-4DD1-8BD5-AA5B181CD424}"/>
              </a:ext>
            </a:extLst>
          </p:cNvPr>
          <p:cNvGrpSpPr/>
          <p:nvPr/>
        </p:nvGrpSpPr>
        <p:grpSpPr>
          <a:xfrm rot="10800000">
            <a:off x="6648462" y="2705029"/>
            <a:ext cx="593022" cy="1165662"/>
            <a:chOff x="4136752" y="1733231"/>
            <a:chExt cx="723792" cy="1422710"/>
          </a:xfrm>
          <a:solidFill>
            <a:schemeClr val="accent2">
              <a:lumMod val="50000"/>
            </a:schemeClr>
          </a:solidFill>
        </p:grpSpPr>
        <p:sp>
          <p:nvSpPr>
            <p:cNvPr id="16" name="Chevron 8">
              <a:extLst>
                <a:ext uri="{FF2B5EF4-FFF2-40B4-BE49-F238E27FC236}">
                  <a16:creationId xmlns:a16="http://schemas.microsoft.com/office/drawing/2014/main" id="{B729F014-D911-4485-BEAA-9647B9CE772E}"/>
                </a:ext>
              </a:extLst>
            </p:cNvPr>
            <p:cNvSpPr/>
            <p:nvPr/>
          </p:nvSpPr>
          <p:spPr>
            <a:xfrm>
              <a:off x="4149190" y="1733232"/>
              <a:ext cx="711354" cy="1422709"/>
            </a:xfrm>
            <a:prstGeom prst="chevron">
              <a:avLst>
                <a:gd name="adj" fmla="val 5298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7" name="Rectangle 9">
              <a:extLst>
                <a:ext uri="{FF2B5EF4-FFF2-40B4-BE49-F238E27FC236}">
                  <a16:creationId xmlns:a16="http://schemas.microsoft.com/office/drawing/2014/main" id="{0C38360F-BCAD-4BD4-BB3C-946FA7EA6A1A}"/>
                </a:ext>
              </a:extLst>
            </p:cNvPr>
            <p:cNvSpPr/>
            <p:nvPr/>
          </p:nvSpPr>
          <p:spPr>
            <a:xfrm rot="10800000">
              <a:off x="4136752" y="2819597"/>
              <a:ext cx="288000" cy="3363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Rectangle 10">
              <a:extLst>
                <a:ext uri="{FF2B5EF4-FFF2-40B4-BE49-F238E27FC236}">
                  <a16:creationId xmlns:a16="http://schemas.microsoft.com/office/drawing/2014/main" id="{618552EC-9573-4F85-BB12-283FF95728E1}"/>
                </a:ext>
              </a:extLst>
            </p:cNvPr>
            <p:cNvSpPr/>
            <p:nvPr/>
          </p:nvSpPr>
          <p:spPr>
            <a:xfrm rot="10800000">
              <a:off x="4136752" y="1733231"/>
              <a:ext cx="288000" cy="3363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</p:grpSp>
      <p:grpSp>
        <p:nvGrpSpPr>
          <p:cNvPr id="19" name="Group 11">
            <a:extLst>
              <a:ext uri="{FF2B5EF4-FFF2-40B4-BE49-F238E27FC236}">
                <a16:creationId xmlns:a16="http://schemas.microsoft.com/office/drawing/2014/main" id="{D680B3FC-0CDF-4275-9530-86CB08F218CF}"/>
              </a:ext>
            </a:extLst>
          </p:cNvPr>
          <p:cNvGrpSpPr/>
          <p:nvPr/>
        </p:nvGrpSpPr>
        <p:grpSpPr>
          <a:xfrm>
            <a:off x="6301809" y="3765584"/>
            <a:ext cx="593022" cy="1165662"/>
            <a:chOff x="4136752" y="1733231"/>
            <a:chExt cx="723792" cy="1422710"/>
          </a:xfrm>
          <a:solidFill>
            <a:srgbClr val="FF3300"/>
          </a:solidFill>
        </p:grpSpPr>
        <p:sp>
          <p:nvSpPr>
            <p:cNvPr id="20" name="Chevron 12">
              <a:extLst>
                <a:ext uri="{FF2B5EF4-FFF2-40B4-BE49-F238E27FC236}">
                  <a16:creationId xmlns:a16="http://schemas.microsoft.com/office/drawing/2014/main" id="{06082C84-EBE1-45E3-9E62-BACA3147E687}"/>
                </a:ext>
              </a:extLst>
            </p:cNvPr>
            <p:cNvSpPr/>
            <p:nvPr/>
          </p:nvSpPr>
          <p:spPr>
            <a:xfrm>
              <a:off x="4149190" y="1733232"/>
              <a:ext cx="711354" cy="1422709"/>
            </a:xfrm>
            <a:prstGeom prst="chevron">
              <a:avLst>
                <a:gd name="adj" fmla="val 5298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21" name="Rectangle 13">
              <a:extLst>
                <a:ext uri="{FF2B5EF4-FFF2-40B4-BE49-F238E27FC236}">
                  <a16:creationId xmlns:a16="http://schemas.microsoft.com/office/drawing/2014/main" id="{D2F87D52-07CA-4080-9E12-224FE1B51174}"/>
                </a:ext>
              </a:extLst>
            </p:cNvPr>
            <p:cNvSpPr/>
            <p:nvPr/>
          </p:nvSpPr>
          <p:spPr>
            <a:xfrm rot="10800000">
              <a:off x="4136752" y="2819597"/>
              <a:ext cx="288000" cy="3363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Rectangle 14">
              <a:extLst>
                <a:ext uri="{FF2B5EF4-FFF2-40B4-BE49-F238E27FC236}">
                  <a16:creationId xmlns:a16="http://schemas.microsoft.com/office/drawing/2014/main" id="{64869588-8CE2-4F9C-A0D3-D92C2F94493E}"/>
                </a:ext>
              </a:extLst>
            </p:cNvPr>
            <p:cNvSpPr/>
            <p:nvPr/>
          </p:nvSpPr>
          <p:spPr>
            <a:xfrm rot="10800000">
              <a:off x="4136752" y="1733231"/>
              <a:ext cx="288000" cy="3363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7" name="TextBox 123">
            <a:extLst>
              <a:ext uri="{FF2B5EF4-FFF2-40B4-BE49-F238E27FC236}">
                <a16:creationId xmlns:a16="http://schemas.microsoft.com/office/drawing/2014/main" id="{A3CE5F9C-DFE0-4AD5-B6C7-75C22B53C28D}"/>
              </a:ext>
            </a:extLst>
          </p:cNvPr>
          <p:cNvSpPr txBox="1"/>
          <p:nvPr/>
        </p:nvSpPr>
        <p:spPr>
          <a:xfrm>
            <a:off x="4856338" y="1675167"/>
            <a:ext cx="13994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pitchFamily="34" charset="0"/>
              </a:rPr>
              <a:t>01</a:t>
            </a:r>
            <a:endParaRPr lang="ko-KR" altLang="en-US" sz="60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8" name="TextBox 124">
            <a:extLst>
              <a:ext uri="{FF2B5EF4-FFF2-40B4-BE49-F238E27FC236}">
                <a16:creationId xmlns:a16="http://schemas.microsoft.com/office/drawing/2014/main" id="{512F27CC-9E88-4A10-8F0C-072E8BFDD135}"/>
              </a:ext>
            </a:extLst>
          </p:cNvPr>
          <p:cNvSpPr txBox="1"/>
          <p:nvPr/>
        </p:nvSpPr>
        <p:spPr>
          <a:xfrm>
            <a:off x="7400124" y="2797777"/>
            <a:ext cx="14832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02</a:t>
            </a:r>
            <a:endParaRPr lang="ko-KR" altLang="en-US" sz="60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0" name="TextBox 126">
            <a:extLst>
              <a:ext uri="{FF2B5EF4-FFF2-40B4-BE49-F238E27FC236}">
                <a16:creationId xmlns:a16="http://schemas.microsoft.com/office/drawing/2014/main" id="{899BA386-58CF-494D-AA33-3F77C4A684EB}"/>
              </a:ext>
            </a:extLst>
          </p:cNvPr>
          <p:cNvSpPr txBox="1"/>
          <p:nvPr/>
        </p:nvSpPr>
        <p:spPr>
          <a:xfrm>
            <a:off x="4770618" y="3836748"/>
            <a:ext cx="13994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dirty="0">
                <a:solidFill>
                  <a:srgbClr val="FF3300"/>
                </a:solidFill>
                <a:latin typeface="Calibri" pitchFamily="34" charset="0"/>
                <a:cs typeface="Arial" pitchFamily="34" charset="0"/>
              </a:rPr>
              <a:t>03</a:t>
            </a:r>
            <a:endParaRPr lang="ko-KR" altLang="en-US" sz="6000" b="1" dirty="0">
              <a:solidFill>
                <a:srgbClr val="FF330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2" name="TextBox 128">
            <a:extLst>
              <a:ext uri="{FF2B5EF4-FFF2-40B4-BE49-F238E27FC236}">
                <a16:creationId xmlns:a16="http://schemas.microsoft.com/office/drawing/2014/main" id="{2BF7C699-6737-4F0A-B263-A76793A1BCB0}"/>
              </a:ext>
            </a:extLst>
          </p:cNvPr>
          <p:cNvSpPr txBox="1"/>
          <p:nvPr/>
        </p:nvSpPr>
        <p:spPr>
          <a:xfrm>
            <a:off x="7513922" y="1433461"/>
            <a:ext cx="464994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pitchFamily="34" charset="0"/>
              </a:rPr>
              <a:t>Estabelecimento de fluxo de</a:t>
            </a:r>
          </a:p>
          <a:p>
            <a:pPr algn="ctr"/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pitchFamily="34" charset="0"/>
              </a:rPr>
              <a:t> processos entre:</a:t>
            </a:r>
          </a:p>
          <a:p>
            <a:pPr algn="ctr"/>
            <a:endParaRPr lang="pt-BR" sz="5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pPr algn="just"/>
            <a:r>
              <a:rPr lang="pt-BR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pitchFamily="34" charset="0"/>
              </a:rPr>
              <a:t>órgãos/entidades </a:t>
            </a:r>
            <a:r>
              <a:rPr lang="pt-BR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pitchFamily="34" charset="0"/>
                <a:sym typeface="Wingdings" panose="05000000000000000000" pitchFamily="2" charset="2"/>
              </a:rPr>
              <a:t></a:t>
            </a:r>
            <a:r>
              <a:rPr lang="pt-BR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pitchFamily="34" charset="0"/>
              </a:rPr>
              <a:t> CGM </a:t>
            </a:r>
            <a:r>
              <a:rPr lang="pt-BR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pitchFamily="34" charset="0"/>
                <a:sym typeface="Wingdings" panose="05000000000000000000" pitchFamily="2" charset="2"/>
              </a:rPr>
              <a:t> </a:t>
            </a:r>
            <a:r>
              <a:rPr lang="pt-BR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pitchFamily="34" charset="0"/>
              </a:rPr>
              <a:t>secretaria executiva da CPFGF</a:t>
            </a:r>
          </a:p>
          <a:p>
            <a:pPr algn="just"/>
            <a:endParaRPr lang="pt-BR" sz="9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pPr algn="just"/>
            <a:r>
              <a:rPr lang="pt-BR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pitchFamily="34" charset="0"/>
              </a:rPr>
              <a:t>órgãos/entidades </a:t>
            </a:r>
            <a:r>
              <a:rPr lang="pt-BR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pitchFamily="34" charset="0"/>
                <a:sym typeface="Wingdings" panose="05000000000000000000" pitchFamily="2" charset="2"/>
              </a:rPr>
              <a:t></a:t>
            </a:r>
            <a:r>
              <a:rPr lang="pt-BR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pitchFamily="34" charset="0"/>
              </a:rPr>
              <a:t> CGM </a:t>
            </a:r>
            <a:r>
              <a:rPr lang="pt-BR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pitchFamily="34" charset="0"/>
                <a:sym typeface="Wingdings" panose="05000000000000000000" pitchFamily="2" charset="2"/>
              </a:rPr>
              <a:t> </a:t>
            </a:r>
            <a:r>
              <a:rPr lang="pt-BR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pitchFamily="34" charset="0"/>
              </a:rPr>
              <a:t>retorno aos órgãos/ entidades</a:t>
            </a:r>
            <a:endParaRPr lang="ko-KR" altLang="en-US" sz="13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5" name="TextBox 131">
            <a:extLst>
              <a:ext uri="{FF2B5EF4-FFF2-40B4-BE49-F238E27FC236}">
                <a16:creationId xmlns:a16="http://schemas.microsoft.com/office/drawing/2014/main" id="{329B2D96-3646-478B-BECB-08B5AAFD6DA3}"/>
              </a:ext>
            </a:extLst>
          </p:cNvPr>
          <p:cNvSpPr txBox="1"/>
          <p:nvPr/>
        </p:nvSpPr>
        <p:spPr>
          <a:xfrm>
            <a:off x="7543461" y="4014181"/>
            <a:ext cx="46204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dirty="0">
                <a:solidFill>
                  <a:srgbClr val="FF3300"/>
                </a:solidFill>
                <a:latin typeface="Calibri" pitchFamily="34" charset="0"/>
                <a:cs typeface="Arial" pitchFamily="34" charset="0"/>
              </a:rPr>
              <a:t>Melhor instrução dos processos administrativos</a:t>
            </a:r>
            <a:endParaRPr lang="ko-KR" altLang="en-US" sz="2000" dirty="0">
              <a:solidFill>
                <a:srgbClr val="FF330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8" name="TextBox 134">
            <a:extLst>
              <a:ext uri="{FF2B5EF4-FFF2-40B4-BE49-F238E27FC236}">
                <a16:creationId xmlns:a16="http://schemas.microsoft.com/office/drawing/2014/main" id="{1F5625C8-B6C6-47DB-9EAE-9DC393F4B89B}"/>
              </a:ext>
            </a:extLst>
          </p:cNvPr>
          <p:cNvSpPr txBox="1"/>
          <p:nvPr/>
        </p:nvSpPr>
        <p:spPr>
          <a:xfrm>
            <a:off x="1708130" y="2975098"/>
            <a:ext cx="4015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ko-KR" sz="2000" dirty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Maior celeridade na tramitação processual </a:t>
            </a:r>
            <a:r>
              <a:rPr lang="en-US" altLang="ko-KR" sz="2000" dirty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endParaRPr lang="ko-KR" altLang="en-US" sz="2000" dirty="0">
              <a:solidFill>
                <a:schemeClr val="accent2">
                  <a:lumMod val="50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3" name="Straight Connector 35">
            <a:extLst>
              <a:ext uri="{FF2B5EF4-FFF2-40B4-BE49-F238E27FC236}">
                <a16:creationId xmlns:a16="http://schemas.microsoft.com/office/drawing/2014/main" id="{37A87A9A-B92E-444E-A711-1A0BDF7A619D}"/>
              </a:ext>
            </a:extLst>
          </p:cNvPr>
          <p:cNvCxnSpPr/>
          <p:nvPr/>
        </p:nvCxnSpPr>
        <p:spPr>
          <a:xfrm>
            <a:off x="7609711" y="1429294"/>
            <a:ext cx="43200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36">
            <a:extLst>
              <a:ext uri="{FF2B5EF4-FFF2-40B4-BE49-F238E27FC236}">
                <a16:creationId xmlns:a16="http://schemas.microsoft.com/office/drawing/2014/main" id="{A973E2D9-91B2-4EB9-82DF-80E10E085835}"/>
              </a:ext>
            </a:extLst>
          </p:cNvPr>
          <p:cNvCxnSpPr/>
          <p:nvPr/>
        </p:nvCxnSpPr>
        <p:spPr>
          <a:xfrm>
            <a:off x="7609711" y="2733691"/>
            <a:ext cx="43200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37">
            <a:extLst>
              <a:ext uri="{FF2B5EF4-FFF2-40B4-BE49-F238E27FC236}">
                <a16:creationId xmlns:a16="http://schemas.microsoft.com/office/drawing/2014/main" id="{1E96E088-30AE-4106-8909-13B08A072855}"/>
              </a:ext>
            </a:extLst>
          </p:cNvPr>
          <p:cNvCxnSpPr/>
          <p:nvPr/>
        </p:nvCxnSpPr>
        <p:spPr>
          <a:xfrm>
            <a:off x="7609711" y="3823689"/>
            <a:ext cx="4320000" cy="0"/>
          </a:xfrm>
          <a:prstGeom prst="line">
            <a:avLst/>
          </a:prstGeom>
          <a:ln w="1905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38">
            <a:extLst>
              <a:ext uri="{FF2B5EF4-FFF2-40B4-BE49-F238E27FC236}">
                <a16:creationId xmlns:a16="http://schemas.microsoft.com/office/drawing/2014/main" id="{8B50CBC9-2A78-4608-8F77-8E37CFCA24FF}"/>
              </a:ext>
            </a:extLst>
          </p:cNvPr>
          <p:cNvCxnSpPr/>
          <p:nvPr/>
        </p:nvCxnSpPr>
        <p:spPr>
          <a:xfrm>
            <a:off x="7609711" y="4863043"/>
            <a:ext cx="4320000" cy="0"/>
          </a:xfrm>
          <a:prstGeom prst="line">
            <a:avLst/>
          </a:prstGeom>
          <a:ln w="1905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39">
            <a:extLst>
              <a:ext uri="{FF2B5EF4-FFF2-40B4-BE49-F238E27FC236}">
                <a16:creationId xmlns:a16="http://schemas.microsoft.com/office/drawing/2014/main" id="{CB074D28-64BA-4E19-8F31-F268E55175F1}"/>
              </a:ext>
            </a:extLst>
          </p:cNvPr>
          <p:cNvCxnSpPr/>
          <p:nvPr/>
        </p:nvCxnSpPr>
        <p:spPr>
          <a:xfrm>
            <a:off x="1620327" y="2753545"/>
            <a:ext cx="4320000" cy="0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0">
            <a:extLst>
              <a:ext uri="{FF2B5EF4-FFF2-40B4-BE49-F238E27FC236}">
                <a16:creationId xmlns:a16="http://schemas.microsoft.com/office/drawing/2014/main" id="{12D792EB-F35D-479A-97A3-9C674D85D208}"/>
              </a:ext>
            </a:extLst>
          </p:cNvPr>
          <p:cNvCxnSpPr/>
          <p:nvPr/>
        </p:nvCxnSpPr>
        <p:spPr>
          <a:xfrm>
            <a:off x="1620327" y="3792899"/>
            <a:ext cx="4320000" cy="0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33ADDA20-4CB5-499A-A363-B8F6C9121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>
                <a:latin typeface="Calibri" pitchFamily="34" charset="0"/>
              </a:rPr>
              <a:pPr/>
              <a:t>28</a:t>
            </a:fld>
            <a:endParaRPr lang="pt-BR">
              <a:latin typeface="Calibri" pitchFamily="34" charset="0"/>
            </a:endParaRPr>
          </a:p>
        </p:txBody>
      </p:sp>
      <p:grpSp>
        <p:nvGrpSpPr>
          <p:cNvPr id="36" name="Group 11">
            <a:extLst>
              <a:ext uri="{FF2B5EF4-FFF2-40B4-BE49-F238E27FC236}">
                <a16:creationId xmlns:a16="http://schemas.microsoft.com/office/drawing/2014/main" id="{6B9BBB23-472B-432C-8CFC-A6DAD9D81C1A}"/>
              </a:ext>
            </a:extLst>
          </p:cNvPr>
          <p:cNvGrpSpPr/>
          <p:nvPr/>
        </p:nvGrpSpPr>
        <p:grpSpPr>
          <a:xfrm rot="10800000">
            <a:off x="6454208" y="4947715"/>
            <a:ext cx="593022" cy="1165662"/>
            <a:chOff x="4136752" y="1733231"/>
            <a:chExt cx="723792" cy="1422710"/>
          </a:xfrm>
          <a:solidFill>
            <a:schemeClr val="accent6">
              <a:lumMod val="75000"/>
            </a:schemeClr>
          </a:solidFill>
        </p:grpSpPr>
        <p:sp>
          <p:nvSpPr>
            <p:cNvPr id="37" name="Chevron 12">
              <a:extLst>
                <a:ext uri="{FF2B5EF4-FFF2-40B4-BE49-F238E27FC236}">
                  <a16:creationId xmlns:a16="http://schemas.microsoft.com/office/drawing/2014/main" id="{32AC2D17-09D0-42AE-BBD7-312B8A1EA3CD}"/>
                </a:ext>
              </a:extLst>
            </p:cNvPr>
            <p:cNvSpPr/>
            <p:nvPr/>
          </p:nvSpPr>
          <p:spPr>
            <a:xfrm>
              <a:off x="4149190" y="1733232"/>
              <a:ext cx="711354" cy="1422709"/>
            </a:xfrm>
            <a:prstGeom prst="chevron">
              <a:avLst>
                <a:gd name="adj" fmla="val 5298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39" name="Rectangle 13">
              <a:extLst>
                <a:ext uri="{FF2B5EF4-FFF2-40B4-BE49-F238E27FC236}">
                  <a16:creationId xmlns:a16="http://schemas.microsoft.com/office/drawing/2014/main" id="{9A313D03-CAF7-4CDC-8EB7-73C401681CB4}"/>
                </a:ext>
              </a:extLst>
            </p:cNvPr>
            <p:cNvSpPr/>
            <p:nvPr/>
          </p:nvSpPr>
          <p:spPr>
            <a:xfrm rot="10800000">
              <a:off x="4136752" y="2819597"/>
              <a:ext cx="288000" cy="3363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Rectangle 14">
              <a:extLst>
                <a:ext uri="{FF2B5EF4-FFF2-40B4-BE49-F238E27FC236}">
                  <a16:creationId xmlns:a16="http://schemas.microsoft.com/office/drawing/2014/main" id="{B9690D3C-4F0E-4D13-82DB-08F267E891A9}"/>
                </a:ext>
              </a:extLst>
            </p:cNvPr>
            <p:cNvSpPr/>
            <p:nvPr/>
          </p:nvSpPr>
          <p:spPr>
            <a:xfrm rot="10800000">
              <a:off x="4136752" y="1733231"/>
              <a:ext cx="288000" cy="3363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1" name="TextBox 126">
            <a:extLst>
              <a:ext uri="{FF2B5EF4-FFF2-40B4-BE49-F238E27FC236}">
                <a16:creationId xmlns:a16="http://schemas.microsoft.com/office/drawing/2014/main" id="{FCB3D8EA-D6A6-44CB-BC7C-3EF36411C0A5}"/>
              </a:ext>
            </a:extLst>
          </p:cNvPr>
          <p:cNvSpPr txBox="1"/>
          <p:nvPr/>
        </p:nvSpPr>
        <p:spPr>
          <a:xfrm>
            <a:off x="7127201" y="5063157"/>
            <a:ext cx="13994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04</a:t>
            </a:r>
            <a:endParaRPr lang="ko-KR" altLang="en-US" sz="60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42" name="TextBox 134">
            <a:extLst>
              <a:ext uri="{FF2B5EF4-FFF2-40B4-BE49-F238E27FC236}">
                <a16:creationId xmlns:a16="http://schemas.microsoft.com/office/drawing/2014/main" id="{5F9F3464-A4A4-43B8-B351-13BF1A2F8B1B}"/>
              </a:ext>
            </a:extLst>
          </p:cNvPr>
          <p:cNvSpPr txBox="1"/>
          <p:nvPr/>
        </p:nvSpPr>
        <p:spPr>
          <a:xfrm>
            <a:off x="1689077" y="5284921"/>
            <a:ext cx="4015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ko-KR" sz="20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Aquisições mais econômicas</a:t>
            </a:r>
            <a:endParaRPr lang="ko-KR" altLang="en-US" sz="2000" dirty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49" name="Straight Connector 39">
            <a:extLst>
              <a:ext uri="{FF2B5EF4-FFF2-40B4-BE49-F238E27FC236}">
                <a16:creationId xmlns:a16="http://schemas.microsoft.com/office/drawing/2014/main" id="{F0F286FF-611D-46AC-A713-FF4273A84B67}"/>
              </a:ext>
            </a:extLst>
          </p:cNvPr>
          <p:cNvCxnSpPr/>
          <p:nvPr/>
        </p:nvCxnSpPr>
        <p:spPr>
          <a:xfrm>
            <a:off x="1601274" y="5020504"/>
            <a:ext cx="4320000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0">
            <a:extLst>
              <a:ext uri="{FF2B5EF4-FFF2-40B4-BE49-F238E27FC236}">
                <a16:creationId xmlns:a16="http://schemas.microsoft.com/office/drawing/2014/main" id="{0381D732-5002-4030-9429-B06A3E3F3C27}"/>
              </a:ext>
            </a:extLst>
          </p:cNvPr>
          <p:cNvCxnSpPr/>
          <p:nvPr/>
        </p:nvCxnSpPr>
        <p:spPr>
          <a:xfrm>
            <a:off x="1601274" y="6059858"/>
            <a:ext cx="4320000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Imagem 50">
            <a:extLst>
              <a:ext uri="{FF2B5EF4-FFF2-40B4-BE49-F238E27FC236}">
                <a16:creationId xmlns:a16="http://schemas.microsoft.com/office/drawing/2014/main" id="{46B00A32-E257-4B8D-AD6F-03AC319ECB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sp>
        <p:nvSpPr>
          <p:cNvPr id="53" name="Retângulo 52">
            <a:extLst>
              <a:ext uri="{FF2B5EF4-FFF2-40B4-BE49-F238E27FC236}">
                <a16:creationId xmlns:a16="http://schemas.microsoft.com/office/drawing/2014/main" id="{7B219F1D-87A8-48B1-800A-774A2A95522E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Calibri" pitchFamily="34" charset="0"/>
            </a:endParaRPr>
          </a:p>
        </p:txBody>
      </p:sp>
      <p:pic>
        <p:nvPicPr>
          <p:cNvPr id="52" name="Imagem 51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3315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ED97021D-F78A-4DA5-814E-2E4E1BC5EDCD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Calibri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063D840-A8DF-4FF9-BA65-A91663D3EB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BFFF2CCF-8868-4915-9208-ECBE47F2CF1C}"/>
              </a:ext>
            </a:extLst>
          </p:cNvPr>
          <p:cNvSpPr txBox="1"/>
          <p:nvPr/>
        </p:nvSpPr>
        <p:spPr>
          <a:xfrm>
            <a:off x="278293" y="172279"/>
            <a:ext cx="669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itchFamily="34" charset="0"/>
              </a:rPr>
              <a:t>OBJETIVOS GERAIS/ LEGADO</a:t>
            </a:r>
          </a:p>
        </p:txBody>
      </p:sp>
      <p:grpSp>
        <p:nvGrpSpPr>
          <p:cNvPr id="32" name="Group 3">
            <a:extLst>
              <a:ext uri="{FF2B5EF4-FFF2-40B4-BE49-F238E27FC236}">
                <a16:creationId xmlns:a16="http://schemas.microsoft.com/office/drawing/2014/main" id="{7875D791-AC9F-4B1E-8447-72C72D86E97E}"/>
              </a:ext>
            </a:extLst>
          </p:cNvPr>
          <p:cNvGrpSpPr/>
          <p:nvPr/>
        </p:nvGrpSpPr>
        <p:grpSpPr>
          <a:xfrm>
            <a:off x="4576434" y="1199661"/>
            <a:ext cx="593022" cy="1165662"/>
            <a:chOff x="4136752" y="1733231"/>
            <a:chExt cx="723792" cy="1422710"/>
          </a:xfrm>
          <a:solidFill>
            <a:schemeClr val="bg2">
              <a:lumMod val="50000"/>
            </a:schemeClr>
          </a:solidFill>
        </p:grpSpPr>
        <p:sp>
          <p:nvSpPr>
            <p:cNvPr id="33" name="Chevron 4">
              <a:extLst>
                <a:ext uri="{FF2B5EF4-FFF2-40B4-BE49-F238E27FC236}">
                  <a16:creationId xmlns:a16="http://schemas.microsoft.com/office/drawing/2014/main" id="{B5567D17-3BA9-483B-93BA-78B28E0D3C2A}"/>
                </a:ext>
              </a:extLst>
            </p:cNvPr>
            <p:cNvSpPr/>
            <p:nvPr/>
          </p:nvSpPr>
          <p:spPr>
            <a:xfrm>
              <a:off x="4149190" y="1733232"/>
              <a:ext cx="711354" cy="1422709"/>
            </a:xfrm>
            <a:prstGeom prst="chevron">
              <a:avLst>
                <a:gd name="adj" fmla="val 5298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34" name="Rectangle 5">
              <a:extLst>
                <a:ext uri="{FF2B5EF4-FFF2-40B4-BE49-F238E27FC236}">
                  <a16:creationId xmlns:a16="http://schemas.microsoft.com/office/drawing/2014/main" id="{D350C7D1-8A7D-4E9D-8077-1FA83BC093DC}"/>
                </a:ext>
              </a:extLst>
            </p:cNvPr>
            <p:cNvSpPr/>
            <p:nvPr/>
          </p:nvSpPr>
          <p:spPr>
            <a:xfrm rot="10800000">
              <a:off x="4136752" y="2819597"/>
              <a:ext cx="288000" cy="3363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Rectangle 6">
              <a:extLst>
                <a:ext uri="{FF2B5EF4-FFF2-40B4-BE49-F238E27FC236}">
                  <a16:creationId xmlns:a16="http://schemas.microsoft.com/office/drawing/2014/main" id="{9B8CCEF8-8EB4-4114-81B9-93347AB7F65F}"/>
                </a:ext>
              </a:extLst>
            </p:cNvPr>
            <p:cNvSpPr/>
            <p:nvPr/>
          </p:nvSpPr>
          <p:spPr>
            <a:xfrm rot="10800000">
              <a:off x="4136752" y="1733231"/>
              <a:ext cx="288000" cy="3363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</p:grpSp>
      <p:grpSp>
        <p:nvGrpSpPr>
          <p:cNvPr id="37" name="Group 23">
            <a:extLst>
              <a:ext uri="{FF2B5EF4-FFF2-40B4-BE49-F238E27FC236}">
                <a16:creationId xmlns:a16="http://schemas.microsoft.com/office/drawing/2014/main" id="{59BB8552-7050-49CA-8CAF-255D1EE92869}"/>
              </a:ext>
            </a:extLst>
          </p:cNvPr>
          <p:cNvGrpSpPr/>
          <p:nvPr/>
        </p:nvGrpSpPr>
        <p:grpSpPr>
          <a:xfrm>
            <a:off x="5670743" y="997078"/>
            <a:ext cx="5583409" cy="1392678"/>
            <a:chOff x="2525538" y="4283313"/>
            <a:chExt cx="1298166" cy="1392678"/>
          </a:xfrm>
        </p:grpSpPr>
        <p:sp>
          <p:nvSpPr>
            <p:cNvPr id="38" name="TextBox 128">
              <a:extLst>
                <a:ext uri="{FF2B5EF4-FFF2-40B4-BE49-F238E27FC236}">
                  <a16:creationId xmlns:a16="http://schemas.microsoft.com/office/drawing/2014/main" id="{1A237341-FECE-417C-B87A-B033D9D5D55D}"/>
                </a:ext>
              </a:extLst>
            </p:cNvPr>
            <p:cNvSpPr txBox="1"/>
            <p:nvPr/>
          </p:nvSpPr>
          <p:spPr>
            <a:xfrm>
              <a:off x="2525540" y="4660328"/>
              <a:ext cx="129816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BR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Arial" pitchFamily="34" charset="0"/>
                </a:rPr>
                <a:t>Fortalecer o Sistema de Controle Interno, através de ações integradas de normatização, treinamento e estabelecimento de fluxo de processos. </a:t>
              </a:r>
              <a:endParaRPr lang="ko-KR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39" name="TextBox 129">
              <a:extLst>
                <a:ext uri="{FF2B5EF4-FFF2-40B4-BE49-F238E27FC236}">
                  <a16:creationId xmlns:a16="http://schemas.microsoft.com/office/drawing/2014/main" id="{33FB5B89-70C6-4883-9A95-F74DD0245DA7}"/>
                </a:ext>
              </a:extLst>
            </p:cNvPr>
            <p:cNvSpPr txBox="1"/>
            <p:nvPr/>
          </p:nvSpPr>
          <p:spPr>
            <a:xfrm>
              <a:off x="2525538" y="4283313"/>
              <a:ext cx="9277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itchFamily="34" charset="0"/>
                  <a:cs typeface="Arial" pitchFamily="34" charset="0"/>
                </a:rPr>
                <a:t>FORTALECIMENTO</a:t>
              </a:r>
              <a:endPara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Arial" pitchFamily="34" charset="0"/>
              </a:endParaRPr>
            </a:p>
          </p:txBody>
        </p:sp>
      </p:grpSp>
      <p:cxnSp>
        <p:nvCxnSpPr>
          <p:cNvPr id="40" name="Straight Connector 35">
            <a:extLst>
              <a:ext uri="{FF2B5EF4-FFF2-40B4-BE49-F238E27FC236}">
                <a16:creationId xmlns:a16="http://schemas.microsoft.com/office/drawing/2014/main" id="{63100585-5DC7-403F-B178-A120091E43CB}"/>
              </a:ext>
            </a:extLst>
          </p:cNvPr>
          <p:cNvCxnSpPr>
            <a:cxnSpLocks/>
          </p:cNvCxnSpPr>
          <p:nvPr/>
        </p:nvCxnSpPr>
        <p:spPr>
          <a:xfrm>
            <a:off x="5554861" y="983494"/>
            <a:ext cx="5683827" cy="13584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3">
            <a:extLst>
              <a:ext uri="{FF2B5EF4-FFF2-40B4-BE49-F238E27FC236}">
                <a16:creationId xmlns:a16="http://schemas.microsoft.com/office/drawing/2014/main" id="{716D7F35-1B16-4728-B4F2-E6DD873637CF}"/>
              </a:ext>
            </a:extLst>
          </p:cNvPr>
          <p:cNvGrpSpPr/>
          <p:nvPr/>
        </p:nvGrpSpPr>
        <p:grpSpPr>
          <a:xfrm>
            <a:off x="4636979" y="3323273"/>
            <a:ext cx="593022" cy="1165662"/>
            <a:chOff x="4136752" y="1733231"/>
            <a:chExt cx="723792" cy="1422710"/>
          </a:xfrm>
          <a:solidFill>
            <a:schemeClr val="bg2">
              <a:lumMod val="50000"/>
            </a:schemeClr>
          </a:solidFill>
        </p:grpSpPr>
        <p:sp>
          <p:nvSpPr>
            <p:cNvPr id="52" name="Chevron 4">
              <a:extLst>
                <a:ext uri="{FF2B5EF4-FFF2-40B4-BE49-F238E27FC236}">
                  <a16:creationId xmlns:a16="http://schemas.microsoft.com/office/drawing/2014/main" id="{7F0FB38C-6303-48C7-A6E5-6DBF7B9A9F02}"/>
                </a:ext>
              </a:extLst>
            </p:cNvPr>
            <p:cNvSpPr/>
            <p:nvPr/>
          </p:nvSpPr>
          <p:spPr>
            <a:xfrm>
              <a:off x="4149190" y="1733232"/>
              <a:ext cx="711354" cy="1422709"/>
            </a:xfrm>
            <a:prstGeom prst="chevron">
              <a:avLst>
                <a:gd name="adj" fmla="val 5298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53" name="Rectangle 5">
              <a:extLst>
                <a:ext uri="{FF2B5EF4-FFF2-40B4-BE49-F238E27FC236}">
                  <a16:creationId xmlns:a16="http://schemas.microsoft.com/office/drawing/2014/main" id="{982311A3-4B0C-4115-A493-866B4719500B}"/>
                </a:ext>
              </a:extLst>
            </p:cNvPr>
            <p:cNvSpPr/>
            <p:nvPr/>
          </p:nvSpPr>
          <p:spPr>
            <a:xfrm rot="10800000">
              <a:off x="4136752" y="2819597"/>
              <a:ext cx="288000" cy="3363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54" name="Rectangle 6">
              <a:extLst>
                <a:ext uri="{FF2B5EF4-FFF2-40B4-BE49-F238E27FC236}">
                  <a16:creationId xmlns:a16="http://schemas.microsoft.com/office/drawing/2014/main" id="{4D1B67E0-141F-4A64-BC5E-18E2B434002F}"/>
                </a:ext>
              </a:extLst>
            </p:cNvPr>
            <p:cNvSpPr/>
            <p:nvPr/>
          </p:nvSpPr>
          <p:spPr>
            <a:xfrm rot="10800000">
              <a:off x="4136752" y="1733231"/>
              <a:ext cx="288000" cy="3363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</p:grpSp>
      <p:grpSp>
        <p:nvGrpSpPr>
          <p:cNvPr id="55" name="Group 23">
            <a:extLst>
              <a:ext uri="{FF2B5EF4-FFF2-40B4-BE49-F238E27FC236}">
                <a16:creationId xmlns:a16="http://schemas.microsoft.com/office/drawing/2014/main" id="{6D227938-BB5C-4B3C-BB35-084FD34D0C0C}"/>
              </a:ext>
            </a:extLst>
          </p:cNvPr>
          <p:cNvGrpSpPr/>
          <p:nvPr/>
        </p:nvGrpSpPr>
        <p:grpSpPr>
          <a:xfrm>
            <a:off x="5598062" y="3080902"/>
            <a:ext cx="5583399" cy="1685191"/>
            <a:chOff x="2505914" y="4480236"/>
            <a:chExt cx="1298164" cy="1685191"/>
          </a:xfrm>
        </p:grpSpPr>
        <p:sp>
          <p:nvSpPr>
            <p:cNvPr id="56" name="TextBox 128">
              <a:extLst>
                <a:ext uri="{FF2B5EF4-FFF2-40B4-BE49-F238E27FC236}">
                  <a16:creationId xmlns:a16="http://schemas.microsoft.com/office/drawing/2014/main" id="{0EE23746-EBD6-4A4A-9A38-1AD29FC0D78F}"/>
                </a:ext>
              </a:extLst>
            </p:cNvPr>
            <p:cNvSpPr txBox="1"/>
            <p:nvPr/>
          </p:nvSpPr>
          <p:spPr>
            <a:xfrm>
              <a:off x="2505914" y="4841988"/>
              <a:ext cx="129816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BR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Arial" pitchFamily="34" charset="0"/>
                </a:rPr>
                <a:t>Aprimorar as atividades realizadas pelo órgão central de controle interno – CGM, através de análises mais criteriosas e de processos melhores instruídos pelos órgãos/ entidades.</a:t>
              </a:r>
              <a:endParaRPr lang="ko-KR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57" name="TextBox 129">
              <a:extLst>
                <a:ext uri="{FF2B5EF4-FFF2-40B4-BE49-F238E27FC236}">
                  <a16:creationId xmlns:a16="http://schemas.microsoft.com/office/drawing/2014/main" id="{0A41B83E-C101-497B-9D0F-61BBEF64CEDE}"/>
                </a:ext>
              </a:extLst>
            </p:cNvPr>
            <p:cNvSpPr txBox="1"/>
            <p:nvPr/>
          </p:nvSpPr>
          <p:spPr>
            <a:xfrm>
              <a:off x="2509186" y="4480236"/>
              <a:ext cx="9277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itchFamily="34" charset="0"/>
                  <a:cs typeface="Arial" pitchFamily="34" charset="0"/>
                </a:rPr>
                <a:t>APRIMORAMENTO</a:t>
              </a:r>
              <a:endPara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Arial" pitchFamily="34" charset="0"/>
              </a:endParaRPr>
            </a:p>
          </p:txBody>
        </p:sp>
      </p:grpSp>
      <p:grpSp>
        <p:nvGrpSpPr>
          <p:cNvPr id="26" name="Group 3">
            <a:extLst>
              <a:ext uri="{FF2B5EF4-FFF2-40B4-BE49-F238E27FC236}">
                <a16:creationId xmlns:a16="http://schemas.microsoft.com/office/drawing/2014/main" id="{5E59AD51-4874-46AC-8518-3293FC85249B}"/>
              </a:ext>
            </a:extLst>
          </p:cNvPr>
          <p:cNvGrpSpPr/>
          <p:nvPr/>
        </p:nvGrpSpPr>
        <p:grpSpPr>
          <a:xfrm>
            <a:off x="4662768" y="5300396"/>
            <a:ext cx="593022" cy="1165662"/>
            <a:chOff x="4136752" y="1733231"/>
            <a:chExt cx="723792" cy="1422710"/>
          </a:xfrm>
          <a:solidFill>
            <a:schemeClr val="bg2">
              <a:lumMod val="50000"/>
            </a:schemeClr>
          </a:solidFill>
        </p:grpSpPr>
        <p:sp>
          <p:nvSpPr>
            <p:cNvPr id="27" name="Chevron 4">
              <a:extLst>
                <a:ext uri="{FF2B5EF4-FFF2-40B4-BE49-F238E27FC236}">
                  <a16:creationId xmlns:a16="http://schemas.microsoft.com/office/drawing/2014/main" id="{EC8792E6-5FD8-481F-8FF6-0E3C0E803283}"/>
                </a:ext>
              </a:extLst>
            </p:cNvPr>
            <p:cNvSpPr/>
            <p:nvPr/>
          </p:nvSpPr>
          <p:spPr>
            <a:xfrm>
              <a:off x="4149190" y="1733232"/>
              <a:ext cx="711354" cy="1422709"/>
            </a:xfrm>
            <a:prstGeom prst="chevron">
              <a:avLst>
                <a:gd name="adj" fmla="val 5298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28" name="Rectangle 5">
              <a:extLst>
                <a:ext uri="{FF2B5EF4-FFF2-40B4-BE49-F238E27FC236}">
                  <a16:creationId xmlns:a16="http://schemas.microsoft.com/office/drawing/2014/main" id="{6B253E65-A496-4AE8-874E-7A5B9B4D72FD}"/>
                </a:ext>
              </a:extLst>
            </p:cNvPr>
            <p:cNvSpPr/>
            <p:nvPr/>
          </p:nvSpPr>
          <p:spPr>
            <a:xfrm rot="10800000">
              <a:off x="4136752" y="2819597"/>
              <a:ext cx="288000" cy="3363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Rectangle 6">
              <a:extLst>
                <a:ext uri="{FF2B5EF4-FFF2-40B4-BE49-F238E27FC236}">
                  <a16:creationId xmlns:a16="http://schemas.microsoft.com/office/drawing/2014/main" id="{71528BC3-6806-4D35-B809-674ED6E73961}"/>
                </a:ext>
              </a:extLst>
            </p:cNvPr>
            <p:cNvSpPr/>
            <p:nvPr/>
          </p:nvSpPr>
          <p:spPr>
            <a:xfrm rot="10800000">
              <a:off x="4136752" y="1733231"/>
              <a:ext cx="288000" cy="3363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</p:grpSp>
      <p:grpSp>
        <p:nvGrpSpPr>
          <p:cNvPr id="30" name="Group 23">
            <a:extLst>
              <a:ext uri="{FF2B5EF4-FFF2-40B4-BE49-F238E27FC236}">
                <a16:creationId xmlns:a16="http://schemas.microsoft.com/office/drawing/2014/main" id="{B8C8624F-C111-4CEE-969B-67C8B2B79B14}"/>
              </a:ext>
            </a:extLst>
          </p:cNvPr>
          <p:cNvGrpSpPr/>
          <p:nvPr/>
        </p:nvGrpSpPr>
        <p:grpSpPr>
          <a:xfrm>
            <a:off x="5680111" y="5342032"/>
            <a:ext cx="5683834" cy="1099406"/>
            <a:chOff x="2518994" y="4496752"/>
            <a:chExt cx="1321515" cy="1099406"/>
          </a:xfrm>
        </p:grpSpPr>
        <p:sp>
          <p:nvSpPr>
            <p:cNvPr id="31" name="TextBox 128">
              <a:extLst>
                <a:ext uri="{FF2B5EF4-FFF2-40B4-BE49-F238E27FC236}">
                  <a16:creationId xmlns:a16="http://schemas.microsoft.com/office/drawing/2014/main" id="{A8A42144-1782-4451-9820-6C6F24480E78}"/>
                </a:ext>
              </a:extLst>
            </p:cNvPr>
            <p:cNvSpPr txBox="1"/>
            <p:nvPr/>
          </p:nvSpPr>
          <p:spPr>
            <a:xfrm>
              <a:off x="2518996" y="4888272"/>
              <a:ext cx="132151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pt-BR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Arial" pitchFamily="34" charset="0"/>
                </a:rPr>
                <a:t>Compartilhamento de informações e melhores práticas entre órgão central – CGM e setoriais.</a:t>
              </a:r>
              <a:endParaRPr lang="ko-KR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36" name="TextBox 129">
              <a:extLst>
                <a:ext uri="{FF2B5EF4-FFF2-40B4-BE49-F238E27FC236}">
                  <a16:creationId xmlns:a16="http://schemas.microsoft.com/office/drawing/2014/main" id="{E8A4A7DD-473D-4923-B677-CCB295680CF4}"/>
                </a:ext>
              </a:extLst>
            </p:cNvPr>
            <p:cNvSpPr txBox="1"/>
            <p:nvPr/>
          </p:nvSpPr>
          <p:spPr>
            <a:xfrm>
              <a:off x="2518994" y="4496752"/>
              <a:ext cx="9277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itchFamily="34" charset="0"/>
                  <a:cs typeface="Arial" pitchFamily="34" charset="0"/>
                </a:rPr>
                <a:t>COMPARTILHAMENTO</a:t>
              </a:r>
              <a:endPara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Arial" pitchFamily="34" charset="0"/>
              </a:endParaRPr>
            </a:p>
          </p:txBody>
        </p:sp>
      </p:grpSp>
      <p:sp>
        <p:nvSpPr>
          <p:cNvPr id="44" name="Espaço Reservado para Número de Slide 2">
            <a:extLst>
              <a:ext uri="{FF2B5EF4-FFF2-40B4-BE49-F238E27FC236}">
                <a16:creationId xmlns:a16="http://schemas.microsoft.com/office/drawing/2014/main" id="{66FAC858-412C-42EA-AAE6-C6DA57DB7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38688" y="6360558"/>
            <a:ext cx="683339" cy="365125"/>
          </a:xfrm>
        </p:spPr>
        <p:txBody>
          <a:bodyPr/>
          <a:lstStyle/>
          <a:p>
            <a:fld id="{85EBF05E-5359-4A42-B8FC-63446AD3A6E7}" type="slidenum">
              <a:rPr lang="pt-BR" smtClean="0">
                <a:latin typeface="Calibri" pitchFamily="34" charset="0"/>
              </a:rPr>
              <a:pPr/>
              <a:t>29</a:t>
            </a:fld>
            <a:endParaRPr lang="pt-BR" dirty="0">
              <a:latin typeface="Calibri" pitchFamily="34" charset="0"/>
            </a:endParaRPr>
          </a:p>
        </p:txBody>
      </p:sp>
      <p:cxnSp>
        <p:nvCxnSpPr>
          <p:cNvPr id="45" name="Straight Connector 35">
            <a:extLst>
              <a:ext uri="{FF2B5EF4-FFF2-40B4-BE49-F238E27FC236}">
                <a16:creationId xmlns:a16="http://schemas.microsoft.com/office/drawing/2014/main" id="{BDE034D6-3651-42B8-885A-167A81702535}"/>
              </a:ext>
            </a:extLst>
          </p:cNvPr>
          <p:cNvCxnSpPr>
            <a:cxnSpLocks/>
          </p:cNvCxnSpPr>
          <p:nvPr/>
        </p:nvCxnSpPr>
        <p:spPr>
          <a:xfrm>
            <a:off x="5574741" y="2673148"/>
            <a:ext cx="5683827" cy="13584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35">
            <a:extLst>
              <a:ext uri="{FF2B5EF4-FFF2-40B4-BE49-F238E27FC236}">
                <a16:creationId xmlns:a16="http://schemas.microsoft.com/office/drawing/2014/main" id="{5A0CE909-A90F-4BD2-98CD-5ADF52846890}"/>
              </a:ext>
            </a:extLst>
          </p:cNvPr>
          <p:cNvCxnSpPr>
            <a:cxnSpLocks/>
          </p:cNvCxnSpPr>
          <p:nvPr/>
        </p:nvCxnSpPr>
        <p:spPr>
          <a:xfrm>
            <a:off x="5601245" y="3057461"/>
            <a:ext cx="5683827" cy="13584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35">
            <a:extLst>
              <a:ext uri="{FF2B5EF4-FFF2-40B4-BE49-F238E27FC236}">
                <a16:creationId xmlns:a16="http://schemas.microsoft.com/office/drawing/2014/main" id="{34E83802-AB21-4BC8-B208-C9B08DECC68E}"/>
              </a:ext>
            </a:extLst>
          </p:cNvPr>
          <p:cNvCxnSpPr>
            <a:cxnSpLocks/>
          </p:cNvCxnSpPr>
          <p:nvPr/>
        </p:nvCxnSpPr>
        <p:spPr>
          <a:xfrm>
            <a:off x="5621125" y="4800121"/>
            <a:ext cx="5683827" cy="13584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35">
            <a:extLst>
              <a:ext uri="{FF2B5EF4-FFF2-40B4-BE49-F238E27FC236}">
                <a16:creationId xmlns:a16="http://schemas.microsoft.com/office/drawing/2014/main" id="{69394F97-20FF-413E-973E-0618A48559A9}"/>
              </a:ext>
            </a:extLst>
          </p:cNvPr>
          <p:cNvCxnSpPr>
            <a:cxnSpLocks/>
          </p:cNvCxnSpPr>
          <p:nvPr/>
        </p:nvCxnSpPr>
        <p:spPr>
          <a:xfrm>
            <a:off x="5627753" y="5310329"/>
            <a:ext cx="5683827" cy="13584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35">
            <a:extLst>
              <a:ext uri="{FF2B5EF4-FFF2-40B4-BE49-F238E27FC236}">
                <a16:creationId xmlns:a16="http://schemas.microsoft.com/office/drawing/2014/main" id="{8B6C4E71-9C83-4094-8A64-39F721A44BF1}"/>
              </a:ext>
            </a:extLst>
          </p:cNvPr>
          <p:cNvCxnSpPr>
            <a:cxnSpLocks/>
          </p:cNvCxnSpPr>
          <p:nvPr/>
        </p:nvCxnSpPr>
        <p:spPr>
          <a:xfrm>
            <a:off x="5601249" y="6542781"/>
            <a:ext cx="5683827" cy="13584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Imagem 42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  <p:pic>
        <p:nvPicPr>
          <p:cNvPr id="50" name="Imagem 49">
            <a:extLst>
              <a:ext uri="{FF2B5EF4-FFF2-40B4-BE49-F238E27FC236}">
                <a16:creationId xmlns:a16="http://schemas.microsoft.com/office/drawing/2014/main" id="{3DAF1B2B-4AE5-402A-981E-29E51F5A047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280747" y="1582723"/>
            <a:ext cx="3534416" cy="369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190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m 29">
            <a:extLst>
              <a:ext uri="{FF2B5EF4-FFF2-40B4-BE49-F238E27FC236}">
                <a16:creationId xmlns:a16="http://schemas.microsoft.com/office/drawing/2014/main" id="{18CA9095-F782-44E1-9114-5A4EDFDF1B6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8219155" y="1384548"/>
            <a:ext cx="2623584" cy="2745503"/>
          </a:xfrm>
          <a:prstGeom prst="rect">
            <a:avLst/>
          </a:prstGeom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BD6415BD-A1A4-4668-81C2-A001AF6FCB11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F7A09515-EDA4-404A-960D-8F6C870DCBCA}"/>
              </a:ext>
            </a:extLst>
          </p:cNvPr>
          <p:cNvSpPr txBox="1"/>
          <p:nvPr/>
        </p:nvSpPr>
        <p:spPr>
          <a:xfrm>
            <a:off x="0" y="231853"/>
            <a:ext cx="11623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anose="020F0502020204030204" pitchFamily="34" charset="0"/>
              </a:rPr>
              <a:t>EIXOS DE ATUAÇÃO DO PLANO DE INTEGRIDADE – PREVINE NITERÓI</a:t>
            </a:r>
          </a:p>
        </p:txBody>
      </p:sp>
      <p:sp>
        <p:nvSpPr>
          <p:cNvPr id="22" name="Hexágono 21">
            <a:extLst>
              <a:ext uri="{FF2B5EF4-FFF2-40B4-BE49-F238E27FC236}">
                <a16:creationId xmlns:a16="http://schemas.microsoft.com/office/drawing/2014/main" id="{9F9B45A4-D441-4F17-8165-D1EE85CE7D46}"/>
              </a:ext>
            </a:extLst>
          </p:cNvPr>
          <p:cNvSpPr/>
          <p:nvPr/>
        </p:nvSpPr>
        <p:spPr>
          <a:xfrm>
            <a:off x="1610530" y="1271756"/>
            <a:ext cx="2758505" cy="2300335"/>
          </a:xfrm>
          <a:prstGeom prst="hexagon">
            <a:avLst/>
          </a:prstGeom>
          <a:solidFill>
            <a:srgbClr val="FF7C8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lang="pt-BR" b="1" dirty="0">
              <a:solidFill>
                <a:schemeClr val="tx1"/>
              </a:solidFill>
              <a:latin typeface="Calibri" pitchFamily="34" charset="0"/>
            </a:endParaRPr>
          </a:p>
          <a:p>
            <a:pPr lvl="0" algn="ctr">
              <a:defRPr/>
            </a:pPr>
            <a:r>
              <a:rPr lang="pt-BR" b="1" dirty="0">
                <a:solidFill>
                  <a:schemeClr val="tx1"/>
                </a:solidFill>
                <a:latin typeface="Calibri" pitchFamily="34" charset="0"/>
              </a:rPr>
              <a:t>INCORPORAÇÃO DE PADRÕES ELEVADOS DE CONDUTA PELOS AGENTES PÚBLICOS</a:t>
            </a:r>
          </a:p>
        </p:txBody>
      </p:sp>
      <p:sp>
        <p:nvSpPr>
          <p:cNvPr id="24" name="Hexágono 23">
            <a:extLst>
              <a:ext uri="{FF2B5EF4-FFF2-40B4-BE49-F238E27FC236}">
                <a16:creationId xmlns:a16="http://schemas.microsoft.com/office/drawing/2014/main" id="{685A5E59-8444-4EFA-8BF4-18270259B79E}"/>
              </a:ext>
            </a:extLst>
          </p:cNvPr>
          <p:cNvSpPr/>
          <p:nvPr/>
        </p:nvSpPr>
        <p:spPr>
          <a:xfrm>
            <a:off x="3832181" y="2504477"/>
            <a:ext cx="2727455" cy="2294422"/>
          </a:xfrm>
          <a:prstGeom prst="hexagon">
            <a:avLst/>
          </a:prstGeom>
          <a:solidFill>
            <a:srgbClr val="72C8C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lang="pt-BR" sz="1600" b="1" dirty="0">
              <a:solidFill>
                <a:schemeClr val="tx1"/>
              </a:solidFill>
              <a:latin typeface="Calibri" pitchFamily="34" charset="0"/>
            </a:endParaRPr>
          </a:p>
          <a:p>
            <a:pPr lvl="0" algn="ctr">
              <a:defRPr/>
            </a:pPr>
            <a:endParaRPr lang="pt-BR" sz="1000" b="1" dirty="0">
              <a:solidFill>
                <a:schemeClr val="tx1"/>
              </a:solidFill>
              <a:latin typeface="Calibri" pitchFamily="34" charset="0"/>
            </a:endParaRPr>
          </a:p>
          <a:p>
            <a:pPr lvl="0" algn="ctr">
              <a:defRPr/>
            </a:pPr>
            <a:r>
              <a:rPr lang="pt-BR" sz="1550" b="1" dirty="0">
                <a:solidFill>
                  <a:schemeClr val="tx1"/>
                </a:solidFill>
                <a:latin typeface="Calibri" pitchFamily="34" charset="0"/>
              </a:rPr>
              <a:t>ESTRATÉGIAS DE TRANSPARÊNCIA, CONTROLES DE EFETIVIDADE DAS POLÍTICAS PÚBLICAS E PARTICIPAÇÃO SOCIAL</a:t>
            </a:r>
          </a:p>
        </p:txBody>
      </p:sp>
      <p:sp>
        <p:nvSpPr>
          <p:cNvPr id="26" name="Hexágono 25">
            <a:extLst>
              <a:ext uri="{FF2B5EF4-FFF2-40B4-BE49-F238E27FC236}">
                <a16:creationId xmlns:a16="http://schemas.microsoft.com/office/drawing/2014/main" id="{304EE273-58F6-4907-BC07-DAD98067EA10}"/>
              </a:ext>
            </a:extLst>
          </p:cNvPr>
          <p:cNvSpPr/>
          <p:nvPr/>
        </p:nvSpPr>
        <p:spPr>
          <a:xfrm>
            <a:off x="1601824" y="3668830"/>
            <a:ext cx="2758505" cy="2294422"/>
          </a:xfrm>
          <a:prstGeom prst="hexagon">
            <a:avLst/>
          </a:prstGeom>
          <a:solidFill>
            <a:srgbClr val="EAAA6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endParaRPr lang="pt-BR" b="1" dirty="0">
              <a:solidFill>
                <a:schemeClr val="tx1"/>
              </a:solidFill>
              <a:latin typeface="Calibri" pitchFamily="34" charset="0"/>
            </a:endParaRPr>
          </a:p>
          <a:p>
            <a:pPr lvl="0" algn="ctr" defTabSz="914400">
              <a:defRPr/>
            </a:pPr>
            <a:r>
              <a:rPr lang="pt-BR" b="1" dirty="0">
                <a:solidFill>
                  <a:schemeClr val="tx1"/>
                </a:solidFill>
                <a:latin typeface="Calibri" pitchFamily="34" charset="0"/>
              </a:rPr>
              <a:t>ANÁLISE DE MATURIDADE E GERENCIAMENTO  DOS RISCOS E FORTALECIMENTO DOS CONTROLES</a:t>
            </a:r>
          </a:p>
        </p:txBody>
      </p:sp>
      <p:sp>
        <p:nvSpPr>
          <p:cNvPr id="29" name="Seta em curva para cima 45">
            <a:extLst>
              <a:ext uri="{FF2B5EF4-FFF2-40B4-BE49-F238E27FC236}">
                <a16:creationId xmlns:a16="http://schemas.microsoft.com/office/drawing/2014/main" id="{B3FB44BE-0F95-4259-A0C8-58BBBDB25B13}"/>
              </a:ext>
            </a:extLst>
          </p:cNvPr>
          <p:cNvSpPr/>
          <p:nvPr/>
        </p:nvSpPr>
        <p:spPr>
          <a:xfrm rot="20625967">
            <a:off x="4798446" y="4714817"/>
            <a:ext cx="5152836" cy="1420201"/>
          </a:xfrm>
          <a:prstGeom prst="curvedUpArrow">
            <a:avLst>
              <a:gd name="adj1" fmla="val 20194"/>
              <a:gd name="adj2" fmla="val 50000"/>
              <a:gd name="adj3" fmla="val 25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1F63FD91-DCEA-4F97-8961-5933E7D00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526" y="6261022"/>
            <a:ext cx="683339" cy="365125"/>
          </a:xfrm>
        </p:spPr>
        <p:txBody>
          <a:bodyPr/>
          <a:lstStyle/>
          <a:p>
            <a:fld id="{85EBF05E-5359-4A42-B8FC-63446AD3A6E7}" type="slidenum">
              <a:rPr lang="pt-BR" smtClean="0"/>
              <a:pPr/>
              <a:t>3</a:t>
            </a:fld>
            <a:endParaRPr lang="pt-BR" dirty="0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C587579B-93BB-40AE-A25B-AAA28BD04BB2}"/>
              </a:ext>
            </a:extLst>
          </p:cNvPr>
          <p:cNvSpPr/>
          <p:nvPr/>
        </p:nvSpPr>
        <p:spPr>
          <a:xfrm>
            <a:off x="2455136" y="1364041"/>
            <a:ext cx="1049398" cy="33617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pt-BR" sz="1100" dirty="0">
              <a:latin typeface="Calibri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92">
            <a:extLst>
              <a:ext uri="{FF2B5EF4-FFF2-40B4-BE49-F238E27FC236}">
                <a16:creationId xmlns:a16="http://schemas.microsoft.com/office/drawing/2014/main" id="{9A6EB9EE-D077-4402-AFCB-3F275EC683FF}"/>
              </a:ext>
            </a:extLst>
          </p:cNvPr>
          <p:cNvSpPr txBox="1"/>
          <p:nvPr/>
        </p:nvSpPr>
        <p:spPr>
          <a:xfrm>
            <a:off x="2077573" y="1317958"/>
            <a:ext cx="18554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pitchFamily="34" charset="0"/>
              </a:rPr>
              <a:t>EIXO 1 </a:t>
            </a:r>
            <a:endParaRPr lang="ko-KR" altLang="en-US" sz="20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Retângulo: Cantos Arredondados 12">
            <a:extLst>
              <a:ext uri="{FF2B5EF4-FFF2-40B4-BE49-F238E27FC236}">
                <a16:creationId xmlns:a16="http://schemas.microsoft.com/office/drawing/2014/main" id="{42CE7347-2FC2-4032-AC3F-296370E3A9BC}"/>
              </a:ext>
            </a:extLst>
          </p:cNvPr>
          <p:cNvSpPr/>
          <p:nvPr/>
        </p:nvSpPr>
        <p:spPr>
          <a:xfrm>
            <a:off x="2467764" y="3719820"/>
            <a:ext cx="1049398" cy="33617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pt-BR" sz="1100" dirty="0">
              <a:latin typeface="Calibri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92">
            <a:extLst>
              <a:ext uri="{FF2B5EF4-FFF2-40B4-BE49-F238E27FC236}">
                <a16:creationId xmlns:a16="http://schemas.microsoft.com/office/drawing/2014/main" id="{BCE8018B-AE1E-4690-889E-4166687514CB}"/>
              </a:ext>
            </a:extLst>
          </p:cNvPr>
          <p:cNvSpPr txBox="1"/>
          <p:nvPr/>
        </p:nvSpPr>
        <p:spPr>
          <a:xfrm>
            <a:off x="2090201" y="3673737"/>
            <a:ext cx="18554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pitchFamily="34" charset="0"/>
              </a:rPr>
              <a:t>EIXO 2</a:t>
            </a:r>
            <a:endParaRPr lang="ko-KR" altLang="en-US" sz="2000" b="1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itchFamily="34" charset="0"/>
              <a:cs typeface="Arial" pitchFamily="34" charset="0"/>
            </a:endParaRPr>
          </a:p>
        </p:txBody>
      </p:sp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F8BC72A4-1269-4A8B-A5E0-C1BC5D7ECD9C}"/>
              </a:ext>
            </a:extLst>
          </p:cNvPr>
          <p:cNvSpPr/>
          <p:nvPr/>
        </p:nvSpPr>
        <p:spPr>
          <a:xfrm>
            <a:off x="4674472" y="2583239"/>
            <a:ext cx="1049398" cy="33617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pt-BR" sz="1100" dirty="0">
              <a:latin typeface="Calibri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xtBox 92">
            <a:extLst>
              <a:ext uri="{FF2B5EF4-FFF2-40B4-BE49-F238E27FC236}">
                <a16:creationId xmlns:a16="http://schemas.microsoft.com/office/drawing/2014/main" id="{58B42934-C419-44C5-8792-6152074114F9}"/>
              </a:ext>
            </a:extLst>
          </p:cNvPr>
          <p:cNvSpPr txBox="1"/>
          <p:nvPr/>
        </p:nvSpPr>
        <p:spPr>
          <a:xfrm>
            <a:off x="4296909" y="2537156"/>
            <a:ext cx="18554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Arial" pitchFamily="34" charset="0"/>
              </a:rPr>
              <a:t>EIXO 3</a:t>
            </a:r>
            <a:endParaRPr lang="ko-KR" altLang="en-US" sz="2000" b="1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9" name="Imagem 18">
            <a:extLst>
              <a:ext uri="{FF2B5EF4-FFF2-40B4-BE49-F238E27FC236}">
                <a16:creationId xmlns:a16="http://schemas.microsoft.com/office/drawing/2014/main" id="{3EE3E085-E13D-478D-91D1-DBF810173B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pic>
        <p:nvPicPr>
          <p:cNvPr id="23" name="Imagem 22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2001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ED97021D-F78A-4DA5-814E-2E4E1BC5EDCD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Calibri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063D840-A8DF-4FF9-BA65-A91663D3EB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BFFF2CCF-8868-4915-9208-ECBE47F2CF1C}"/>
              </a:ext>
            </a:extLst>
          </p:cNvPr>
          <p:cNvSpPr txBox="1"/>
          <p:nvPr/>
        </p:nvSpPr>
        <p:spPr>
          <a:xfrm>
            <a:off x="278293" y="172279"/>
            <a:ext cx="669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itchFamily="34" charset="0"/>
              </a:rPr>
              <a:t>JUSTIFICATIVA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CED4CD29-998A-44A7-861F-51324EC0B1EE}"/>
              </a:ext>
            </a:extLst>
          </p:cNvPr>
          <p:cNvSpPr txBox="1"/>
          <p:nvPr/>
        </p:nvSpPr>
        <p:spPr>
          <a:xfrm>
            <a:off x="3986664" y="914397"/>
            <a:ext cx="7547840" cy="5574512"/>
          </a:xfrm>
          <a:prstGeom prst="rect">
            <a:avLst/>
          </a:prstGeom>
          <a:noFill/>
          <a:ln w="57150">
            <a:solidFill>
              <a:srgbClr val="F2894C"/>
            </a:solidFill>
            <a:prstDash val="sysDash"/>
          </a:ln>
        </p:spPr>
        <p:txBody>
          <a:bodyPr wrap="square" lIns="360000" tIns="360000" rIns="360000" bIns="360000" rtlCol="0">
            <a:spAutoFit/>
          </a:bodyPr>
          <a:lstStyle/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pt-BR" sz="2100" dirty="0">
                <a:solidFill>
                  <a:srgbClr val="000000"/>
                </a:solidFill>
                <a:latin typeface="Calibri" pitchFamily="34" charset="0"/>
              </a:rPr>
              <a:t>Consolidar a importância do controle prévio na gestão pública e a cultura de prevenção no Município;</a:t>
            </a: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pt-BR" sz="2100" dirty="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pt-BR" sz="2100" dirty="0">
                <a:solidFill>
                  <a:srgbClr val="000000"/>
                </a:solidFill>
                <a:latin typeface="Calibri" pitchFamily="34" charset="0"/>
              </a:rPr>
              <a:t>Aumentar a credibilidade das instituições municipais quanto ao controle dos gastos, visando à segurança jurídica dos atos praticados;</a:t>
            </a: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pt-BR" sz="2100" dirty="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100" dirty="0">
                <a:solidFill>
                  <a:srgbClr val="000000"/>
                </a:solidFill>
                <a:latin typeface="Calibri" pitchFamily="34" charset="0"/>
              </a:rPr>
              <a:t>Fortalecer o Sistema de Controle Interno;</a:t>
            </a: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pt-BR" sz="2100" dirty="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pt-BR" sz="2100" dirty="0">
                <a:solidFill>
                  <a:srgbClr val="000000"/>
                </a:solidFill>
                <a:latin typeface="Calibri" pitchFamily="34" charset="0"/>
              </a:rPr>
              <a:t>Ampliar as instâncias de controle com a formação de uma rede municipal de controle;</a:t>
            </a: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pt-BR" sz="2100" dirty="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pt-BR" sz="2100" dirty="0">
                <a:solidFill>
                  <a:srgbClr val="000000"/>
                </a:solidFill>
                <a:latin typeface="Calibri" pitchFamily="34" charset="0"/>
              </a:rPr>
              <a:t>Orientar os gestores quanto à correta instrução processual;</a:t>
            </a: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pt-BR" sz="2100" dirty="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pt-BR" sz="2100" dirty="0">
                <a:solidFill>
                  <a:srgbClr val="000000"/>
                </a:solidFill>
                <a:latin typeface="Calibri" pitchFamily="34" charset="0"/>
              </a:rPr>
              <a:t>Conferir maior celeridade à tramitação dos processos.</a:t>
            </a:r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DEE5D27D-74C6-413B-AB97-40461B3AD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>
                <a:latin typeface="Calibri" pitchFamily="34" charset="0"/>
              </a:rPr>
              <a:pPr/>
              <a:t>30</a:t>
            </a:fld>
            <a:endParaRPr lang="pt-BR">
              <a:latin typeface="Calibri" pitchFamily="34" charset="0"/>
            </a:endParaRP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3DAF1B2B-4AE5-402A-981E-29E51F5A047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280747" y="1582723"/>
            <a:ext cx="3534416" cy="369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6821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09DCD801-591F-4D98-B138-3444CB7AF6D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5055" y="1312019"/>
            <a:ext cx="10260483" cy="4172656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ED97021D-F78A-4DA5-814E-2E4E1BC5EDCD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063D840-A8DF-4FF9-BA65-A91663D3EB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BFFF2CCF-8868-4915-9208-ECBE47F2CF1C}"/>
              </a:ext>
            </a:extLst>
          </p:cNvPr>
          <p:cNvSpPr txBox="1"/>
          <p:nvPr/>
        </p:nvSpPr>
        <p:spPr>
          <a:xfrm>
            <a:off x="278292" y="172279"/>
            <a:ext cx="8388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anose="020F0502020204030204" pitchFamily="34" charset="0"/>
              </a:rPr>
              <a:t>MONITORAMENTO/ RETORNO PARA O CIDADÃO</a:t>
            </a:r>
          </a:p>
        </p:txBody>
      </p:sp>
      <p:sp>
        <p:nvSpPr>
          <p:cNvPr id="14" name="Seta: para Baixo 13">
            <a:extLst>
              <a:ext uri="{FF2B5EF4-FFF2-40B4-BE49-F238E27FC236}">
                <a16:creationId xmlns:a16="http://schemas.microsoft.com/office/drawing/2014/main" id="{5622C650-DB67-4C30-AA43-68818B884D50}"/>
              </a:ext>
            </a:extLst>
          </p:cNvPr>
          <p:cNvSpPr/>
          <p:nvPr/>
        </p:nvSpPr>
        <p:spPr>
          <a:xfrm rot="10800000">
            <a:off x="9122853" y="2305153"/>
            <a:ext cx="303105" cy="310654"/>
          </a:xfrm>
          <a:prstGeom prst="downArrow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Seta: para Baixo 14">
            <a:extLst>
              <a:ext uri="{FF2B5EF4-FFF2-40B4-BE49-F238E27FC236}">
                <a16:creationId xmlns:a16="http://schemas.microsoft.com/office/drawing/2014/main" id="{959E909E-EB8F-487F-8933-A5DC6F148CA2}"/>
              </a:ext>
            </a:extLst>
          </p:cNvPr>
          <p:cNvSpPr/>
          <p:nvPr/>
        </p:nvSpPr>
        <p:spPr>
          <a:xfrm>
            <a:off x="9112022" y="4326393"/>
            <a:ext cx="303107" cy="31222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" name="Seta: para Baixo 24">
            <a:extLst>
              <a:ext uri="{FF2B5EF4-FFF2-40B4-BE49-F238E27FC236}">
                <a16:creationId xmlns:a16="http://schemas.microsoft.com/office/drawing/2014/main" id="{4238B1C5-6755-4C8C-BC35-B7629263CCB0}"/>
              </a:ext>
            </a:extLst>
          </p:cNvPr>
          <p:cNvSpPr/>
          <p:nvPr/>
        </p:nvSpPr>
        <p:spPr>
          <a:xfrm rot="10800000">
            <a:off x="9097736" y="2797771"/>
            <a:ext cx="303105" cy="310654"/>
          </a:xfrm>
          <a:prstGeom prst="downArrow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Seta: para Baixo 25">
            <a:extLst>
              <a:ext uri="{FF2B5EF4-FFF2-40B4-BE49-F238E27FC236}">
                <a16:creationId xmlns:a16="http://schemas.microsoft.com/office/drawing/2014/main" id="{B44150A2-E218-47FB-A164-6FA2E0A5D55A}"/>
              </a:ext>
            </a:extLst>
          </p:cNvPr>
          <p:cNvSpPr/>
          <p:nvPr/>
        </p:nvSpPr>
        <p:spPr>
          <a:xfrm>
            <a:off x="9111209" y="4756253"/>
            <a:ext cx="303107" cy="31222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Retângulo: Cantos Arredondados 32">
            <a:extLst>
              <a:ext uri="{FF2B5EF4-FFF2-40B4-BE49-F238E27FC236}">
                <a16:creationId xmlns:a16="http://schemas.microsoft.com/office/drawing/2014/main" id="{9FCE554A-8A22-42CE-9970-7C06A5A9D2F8}"/>
              </a:ext>
            </a:extLst>
          </p:cNvPr>
          <p:cNvSpPr/>
          <p:nvPr/>
        </p:nvSpPr>
        <p:spPr>
          <a:xfrm>
            <a:off x="808387" y="1097546"/>
            <a:ext cx="10935937" cy="486977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pt-BR" sz="1100">
              <a:cs typeface="Times New Roman" panose="02020603050405020304" pitchFamily="18" charset="0"/>
            </a:endParaRPr>
          </a:p>
        </p:txBody>
      </p:sp>
      <p:sp>
        <p:nvSpPr>
          <p:cNvPr id="34" name="Seta: para Baixo 33">
            <a:extLst>
              <a:ext uri="{FF2B5EF4-FFF2-40B4-BE49-F238E27FC236}">
                <a16:creationId xmlns:a16="http://schemas.microsoft.com/office/drawing/2014/main" id="{38E4513B-11E4-4320-B7D6-51D8DA6CF2D8}"/>
              </a:ext>
            </a:extLst>
          </p:cNvPr>
          <p:cNvSpPr/>
          <p:nvPr/>
        </p:nvSpPr>
        <p:spPr>
          <a:xfrm rot="10800000">
            <a:off x="9107311" y="3321299"/>
            <a:ext cx="303105" cy="310654"/>
          </a:xfrm>
          <a:prstGeom prst="downArrow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7BF28651-6ABA-4627-823D-7EFAF10BD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31</a:t>
            </a:fld>
            <a:endParaRPr lang="pt-BR"/>
          </a:p>
        </p:txBody>
      </p:sp>
      <p:sp>
        <p:nvSpPr>
          <p:cNvPr id="18" name="Seta: para Baixo 17">
            <a:extLst>
              <a:ext uri="{FF2B5EF4-FFF2-40B4-BE49-F238E27FC236}">
                <a16:creationId xmlns:a16="http://schemas.microsoft.com/office/drawing/2014/main" id="{93EA7D83-00DA-460D-8FDF-D00E88F073D4}"/>
              </a:ext>
            </a:extLst>
          </p:cNvPr>
          <p:cNvSpPr/>
          <p:nvPr/>
        </p:nvSpPr>
        <p:spPr>
          <a:xfrm rot="10800000">
            <a:off x="9117698" y="1753380"/>
            <a:ext cx="303105" cy="310654"/>
          </a:xfrm>
          <a:prstGeom prst="downArrow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Seta: para Baixo 18">
            <a:extLst>
              <a:ext uri="{FF2B5EF4-FFF2-40B4-BE49-F238E27FC236}">
                <a16:creationId xmlns:a16="http://schemas.microsoft.com/office/drawing/2014/main" id="{ABD15312-C726-453A-9DAA-8C08672E1EDE}"/>
              </a:ext>
            </a:extLst>
          </p:cNvPr>
          <p:cNvSpPr/>
          <p:nvPr/>
        </p:nvSpPr>
        <p:spPr>
          <a:xfrm>
            <a:off x="9116008" y="5248295"/>
            <a:ext cx="303107" cy="31222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Seta: para a Direita 2">
            <a:extLst>
              <a:ext uri="{FF2B5EF4-FFF2-40B4-BE49-F238E27FC236}">
                <a16:creationId xmlns:a16="http://schemas.microsoft.com/office/drawing/2014/main" id="{8CA7E18F-8A35-409E-ADF7-7171F0E91EEE}"/>
              </a:ext>
            </a:extLst>
          </p:cNvPr>
          <p:cNvSpPr/>
          <p:nvPr/>
        </p:nvSpPr>
        <p:spPr>
          <a:xfrm>
            <a:off x="1191586" y="1860138"/>
            <a:ext cx="185529" cy="1553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Seta: para a Direita 19">
            <a:extLst>
              <a:ext uri="{FF2B5EF4-FFF2-40B4-BE49-F238E27FC236}">
                <a16:creationId xmlns:a16="http://schemas.microsoft.com/office/drawing/2014/main" id="{6C92EC19-0F4F-481E-B303-40166D8C7EE4}"/>
              </a:ext>
            </a:extLst>
          </p:cNvPr>
          <p:cNvSpPr/>
          <p:nvPr/>
        </p:nvSpPr>
        <p:spPr>
          <a:xfrm>
            <a:off x="1156484" y="2420811"/>
            <a:ext cx="185529" cy="1553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Seta: para a Direita 21">
            <a:extLst>
              <a:ext uri="{FF2B5EF4-FFF2-40B4-BE49-F238E27FC236}">
                <a16:creationId xmlns:a16="http://schemas.microsoft.com/office/drawing/2014/main" id="{AA7FA374-C069-41D6-B675-68C416A2E50F}"/>
              </a:ext>
            </a:extLst>
          </p:cNvPr>
          <p:cNvSpPr/>
          <p:nvPr/>
        </p:nvSpPr>
        <p:spPr>
          <a:xfrm>
            <a:off x="1142201" y="2924095"/>
            <a:ext cx="185529" cy="1553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7" name="Seta: para a Direita 36">
            <a:extLst>
              <a:ext uri="{FF2B5EF4-FFF2-40B4-BE49-F238E27FC236}">
                <a16:creationId xmlns:a16="http://schemas.microsoft.com/office/drawing/2014/main" id="{B9511C2D-2182-48DA-8179-D98361BAAB6F}"/>
              </a:ext>
            </a:extLst>
          </p:cNvPr>
          <p:cNvSpPr/>
          <p:nvPr/>
        </p:nvSpPr>
        <p:spPr>
          <a:xfrm>
            <a:off x="1151724" y="3462266"/>
            <a:ext cx="185529" cy="1553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Seta: para a Direita 37">
            <a:extLst>
              <a:ext uri="{FF2B5EF4-FFF2-40B4-BE49-F238E27FC236}">
                <a16:creationId xmlns:a16="http://schemas.microsoft.com/office/drawing/2014/main" id="{83764C82-B427-4488-9546-A24B38CDB0B4}"/>
              </a:ext>
            </a:extLst>
          </p:cNvPr>
          <p:cNvSpPr/>
          <p:nvPr/>
        </p:nvSpPr>
        <p:spPr>
          <a:xfrm>
            <a:off x="1175532" y="3853626"/>
            <a:ext cx="185529" cy="1553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9" name="Seta: para a Direita 38">
            <a:extLst>
              <a:ext uri="{FF2B5EF4-FFF2-40B4-BE49-F238E27FC236}">
                <a16:creationId xmlns:a16="http://schemas.microsoft.com/office/drawing/2014/main" id="{A5A09283-5EEF-4216-AA44-CC3AF79C07C0}"/>
              </a:ext>
            </a:extLst>
          </p:cNvPr>
          <p:cNvSpPr/>
          <p:nvPr/>
        </p:nvSpPr>
        <p:spPr>
          <a:xfrm>
            <a:off x="1185055" y="4382473"/>
            <a:ext cx="185529" cy="1553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Seta: para a Direita 39">
            <a:extLst>
              <a:ext uri="{FF2B5EF4-FFF2-40B4-BE49-F238E27FC236}">
                <a16:creationId xmlns:a16="http://schemas.microsoft.com/office/drawing/2014/main" id="{85F7EACC-A062-454B-BF82-B3EB97C27F1E}"/>
              </a:ext>
            </a:extLst>
          </p:cNvPr>
          <p:cNvSpPr/>
          <p:nvPr/>
        </p:nvSpPr>
        <p:spPr>
          <a:xfrm>
            <a:off x="1194576" y="4794124"/>
            <a:ext cx="185529" cy="1553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1" name="Seta: para a Direita 40">
            <a:extLst>
              <a:ext uri="{FF2B5EF4-FFF2-40B4-BE49-F238E27FC236}">
                <a16:creationId xmlns:a16="http://schemas.microsoft.com/office/drawing/2014/main" id="{D579981F-BF6A-462E-8A79-BFEBAB0475F8}"/>
              </a:ext>
            </a:extLst>
          </p:cNvPr>
          <p:cNvSpPr/>
          <p:nvPr/>
        </p:nvSpPr>
        <p:spPr>
          <a:xfrm>
            <a:off x="1218385" y="5243459"/>
            <a:ext cx="185529" cy="1553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7" name="Imagem 26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  <p:sp>
        <p:nvSpPr>
          <p:cNvPr id="28" name="Seta: para Baixo 27">
            <a:extLst>
              <a:ext uri="{FF2B5EF4-FFF2-40B4-BE49-F238E27FC236}">
                <a16:creationId xmlns:a16="http://schemas.microsoft.com/office/drawing/2014/main" id="{C8223AB4-2B77-4C22-B665-B6735B968C5C}"/>
              </a:ext>
            </a:extLst>
          </p:cNvPr>
          <p:cNvSpPr/>
          <p:nvPr/>
        </p:nvSpPr>
        <p:spPr>
          <a:xfrm rot="10800000">
            <a:off x="9113939" y="3884512"/>
            <a:ext cx="303105" cy="310654"/>
          </a:xfrm>
          <a:prstGeom prst="downArrow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677370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5C3F3E54-9848-4407-A3CD-2FC9DDEE3D71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98931DE4-3F9A-43BC-A986-98D41934FC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43DD80B3-4479-419E-A321-2D66D4B77319}"/>
              </a:ext>
            </a:extLst>
          </p:cNvPr>
          <p:cNvSpPr txBox="1"/>
          <p:nvPr/>
        </p:nvSpPr>
        <p:spPr>
          <a:xfrm>
            <a:off x="2339009" y="4528166"/>
            <a:ext cx="830911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457189">
              <a:defRPr/>
            </a:pPr>
            <a:r>
              <a:rPr lang="pt-BR" sz="3600" b="1" dirty="0">
                <a:solidFill>
                  <a:prstClr val="black"/>
                </a:solidFill>
                <a:latin typeface="Calibri" pitchFamily="34" charset="0"/>
              </a:rPr>
              <a:t>Cristiane Mara Rodrigues Marcelino</a:t>
            </a:r>
          </a:p>
          <a:p>
            <a:pPr lvl="0" algn="ctr" defTabSz="457189">
              <a:defRPr/>
            </a:pPr>
            <a:endParaRPr lang="pt-BR" sz="3200" b="1" dirty="0">
              <a:solidFill>
                <a:prstClr val="black"/>
              </a:solidFill>
              <a:latin typeface="Calibri" pitchFamily="34" charset="0"/>
            </a:endParaRPr>
          </a:p>
          <a:p>
            <a:pPr lvl="0" algn="ctr" defTabSz="457189">
              <a:defRPr/>
            </a:pPr>
            <a:r>
              <a:rPr lang="pt-BR" sz="2400" b="1" dirty="0">
                <a:solidFill>
                  <a:prstClr val="black"/>
                </a:solidFill>
                <a:latin typeface="Calibri" pitchFamily="34" charset="0"/>
              </a:rPr>
              <a:t>Controladora Geral do Município de Niterói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182B451A-9EB8-4C51-9376-9CD0DCB28E65}"/>
              </a:ext>
            </a:extLst>
          </p:cNvPr>
          <p:cNvSpPr txBox="1"/>
          <p:nvPr/>
        </p:nvSpPr>
        <p:spPr>
          <a:xfrm>
            <a:off x="5137865" y="3813779"/>
            <a:ext cx="25547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itchFamily="34" charset="0"/>
              </a:rPr>
              <a:t>OBRIGADA!</a:t>
            </a:r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3075E1B7-8D29-4138-A8AE-B6E462F07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32</a:t>
            </a:fld>
            <a:endParaRPr lang="pt-BR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87718795-4FD6-459E-B4AE-478D7B572A87}"/>
              </a:ext>
            </a:extLst>
          </p:cNvPr>
          <p:cNvSpPr txBox="1"/>
          <p:nvPr/>
        </p:nvSpPr>
        <p:spPr>
          <a:xfrm>
            <a:off x="1684650" y="1506873"/>
            <a:ext cx="8822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i="1" dirty="0">
                <a:solidFill>
                  <a:schemeClr val="accent2">
                    <a:lumMod val="75000"/>
                  </a:schemeClr>
                </a:solidFill>
              </a:rPr>
              <a:t>“</a:t>
            </a:r>
            <a:r>
              <a:rPr lang="pt-BR" sz="2400" b="1" i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Mudar</a:t>
            </a:r>
            <a:r>
              <a:rPr lang="pt-BR" sz="2400" b="1" i="1" dirty="0">
                <a:solidFill>
                  <a:schemeClr val="accent2">
                    <a:lumMod val="75000"/>
                  </a:schemeClr>
                </a:solidFill>
              </a:rPr>
              <a:t> é complicado, mas se acomodar é perecer.”</a:t>
            </a:r>
          </a:p>
          <a:p>
            <a:pPr algn="ctr"/>
            <a:r>
              <a:rPr lang="pt-BR" sz="2400" b="1" i="1" dirty="0">
                <a:solidFill>
                  <a:schemeClr val="accent2">
                    <a:lumMod val="75000"/>
                  </a:schemeClr>
                </a:solidFill>
              </a:rPr>
              <a:t>Mario Sergio </a:t>
            </a:r>
            <a:r>
              <a:rPr lang="pt-BR" sz="2400" b="1" i="1" dirty="0" err="1">
                <a:solidFill>
                  <a:schemeClr val="accent2">
                    <a:lumMod val="75000"/>
                  </a:schemeClr>
                </a:solidFill>
              </a:rPr>
              <a:t>Cortella</a:t>
            </a:r>
            <a:endParaRPr lang="pt-BR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030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>
            <a:extLst>
              <a:ext uri="{FF2B5EF4-FFF2-40B4-BE49-F238E27FC236}">
                <a16:creationId xmlns:a16="http://schemas.microsoft.com/office/drawing/2014/main" id="{7AD66374-0DA5-4FE5-ACAA-26E9F4704F1E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984A2F4A-1EDA-4C6E-B5ED-6B80FA51E282}"/>
              </a:ext>
            </a:extLst>
          </p:cNvPr>
          <p:cNvSpPr txBox="1"/>
          <p:nvPr/>
        </p:nvSpPr>
        <p:spPr>
          <a:xfrm>
            <a:off x="192564" y="172279"/>
            <a:ext cx="11623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anose="020F0502020204030204" pitchFamily="34" charset="0"/>
              </a:rPr>
              <a:t>PLANO DE INTEGRIDADE - EIXO 1: 6 AÇÕES</a:t>
            </a:r>
          </a:p>
        </p:txBody>
      </p:sp>
      <p:graphicFrame>
        <p:nvGraphicFramePr>
          <p:cNvPr id="13" name="Tabela 12">
            <a:extLst>
              <a:ext uri="{FF2B5EF4-FFF2-40B4-BE49-F238E27FC236}">
                <a16:creationId xmlns:a16="http://schemas.microsoft.com/office/drawing/2014/main" id="{360A29F7-5770-46D1-9677-3FFE33ABDF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313345"/>
              </p:ext>
            </p:extLst>
          </p:nvPr>
        </p:nvGraphicFramePr>
        <p:xfrm>
          <a:off x="1016692" y="992830"/>
          <a:ext cx="10158616" cy="54384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09834">
                  <a:extLst>
                    <a:ext uri="{9D8B030D-6E8A-4147-A177-3AD203B41FA5}">
                      <a16:colId xmlns:a16="http://schemas.microsoft.com/office/drawing/2014/main" val="2304515092"/>
                    </a:ext>
                  </a:extLst>
                </a:gridCol>
                <a:gridCol w="7948782">
                  <a:extLst>
                    <a:ext uri="{9D8B030D-6E8A-4147-A177-3AD203B41FA5}">
                      <a16:colId xmlns:a16="http://schemas.microsoft.com/office/drawing/2014/main" val="1026283095"/>
                    </a:ext>
                  </a:extLst>
                </a:gridCol>
              </a:tblGrid>
              <a:tr h="49533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200" b="1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EIXO 1 </a:t>
                      </a:r>
                    </a:p>
                  </a:txBody>
                  <a:tcPr anchor="ctr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2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1. INCORPORAÇÃO DE PADRÕES ELEVADOS DE CONDUTA PELOS AGENTES PÚBLICOS</a:t>
                      </a:r>
                    </a:p>
                  </a:txBody>
                  <a:tcPr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5101004"/>
                  </a:ext>
                </a:extLst>
              </a:tr>
              <a:tr h="126269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DEFINIÇÃO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18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Incorporar padrões elevados de conduta pela alta administração, através da capacitação e de fomento às boas práticas, da legalidade e dos princípios éticos, de forma a orientar o comportamento dos agentes públicos, em consonância com as funções e as atribuições de seus órgãos e de suas entidades.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982184"/>
                  </a:ext>
                </a:extLst>
              </a:tr>
              <a:tr h="18888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dirty="0">
                          <a:latin typeface="Calibri" panose="020F0502020204030204" pitchFamily="34" charset="0"/>
                        </a:rPr>
                        <a:t>AÇÕES</a:t>
                      </a:r>
                      <a:endParaRPr lang="pt-BR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pt-BR" sz="18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Criar Rede Municipal de Controle Interno;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pt-BR" sz="4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pt-BR" sz="18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Editar Termos de  Requisitos Mínimos – </a:t>
                      </a:r>
                      <a:r>
                        <a:rPr lang="pt-BR" sz="1800" kern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TRMs</a:t>
                      </a:r>
                      <a:r>
                        <a:rPr lang="pt-BR" sz="18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– para a devida instrução processual;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pt-BR" sz="4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pt-BR" sz="18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Divulgar os cursos do TCE-RJ e da EGG-Escola de Governo e Gestão nos informes mensais da CGM;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pt-BR" sz="4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pt-BR" sz="18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Editar Portaria atualizando os controles internos setoriais, com regra de permanência no cargo, em respeito ao rodízio de funções;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pt-BR" sz="4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algn="just">
                        <a:buFontTx/>
                        <a:buChar char="-"/>
                      </a:pPr>
                      <a:r>
                        <a:rPr lang="pt-BR" sz="18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Monitorar e orientar o gestor quanto ao controle dos elementos que compõem a prestação de contas de final de mandato (Del. 248/08 do TCE-RJ);</a:t>
                      </a:r>
                    </a:p>
                    <a:p>
                      <a:pPr algn="just">
                        <a:buFontTx/>
                        <a:buChar char="-"/>
                      </a:pPr>
                      <a:endParaRPr lang="pt-BR" sz="4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algn="just">
                        <a:buFontTx/>
                        <a:buChar char="-"/>
                      </a:pPr>
                      <a:r>
                        <a:rPr lang="pt-BR" sz="18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Estabelecer fluxos para</a:t>
                      </a:r>
                      <a:r>
                        <a:rPr lang="pt-BR" sz="1800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tramitação de processos administrativos com documento síntese.</a:t>
                      </a:r>
                      <a:endParaRPr lang="pt-BR" sz="18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599444"/>
                  </a:ext>
                </a:extLst>
              </a:tr>
            </a:tbl>
          </a:graphicData>
        </a:graphic>
      </p:graphicFrame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BE7EBD06-4EA5-46DA-BE99-33CA3A29A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9054" y="6432292"/>
            <a:ext cx="683339" cy="365125"/>
          </a:xfrm>
        </p:spPr>
        <p:txBody>
          <a:bodyPr/>
          <a:lstStyle/>
          <a:p>
            <a:fld id="{85EBF05E-5359-4A42-B8FC-63446AD3A6E7}" type="slidenum">
              <a:rPr lang="pt-BR" smtClean="0"/>
              <a:pPr/>
              <a:t>4</a:t>
            </a:fld>
            <a:endParaRPr lang="pt-BR" dirty="0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AE4C5051-DC57-461E-B8CE-4536B9D9CE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207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>
            <a:extLst>
              <a:ext uri="{FF2B5EF4-FFF2-40B4-BE49-F238E27FC236}">
                <a16:creationId xmlns:a16="http://schemas.microsoft.com/office/drawing/2014/main" id="{B8C299E9-27D9-4962-B49C-ADF1FD7EF6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7AD66374-0DA5-4FE5-ACAA-26E9F4704F1E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984A2F4A-1EDA-4C6E-B5ED-6B80FA51E282}"/>
              </a:ext>
            </a:extLst>
          </p:cNvPr>
          <p:cNvSpPr txBox="1"/>
          <p:nvPr/>
        </p:nvSpPr>
        <p:spPr>
          <a:xfrm>
            <a:off x="192564" y="172279"/>
            <a:ext cx="11623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anose="020F0502020204030204" pitchFamily="34" charset="0"/>
              </a:rPr>
              <a:t>PLANO DE INTEGRIDADE - EIXO 2: 12 AÇÕES</a:t>
            </a:r>
          </a:p>
        </p:txBody>
      </p:sp>
      <p:graphicFrame>
        <p:nvGraphicFramePr>
          <p:cNvPr id="13" name="Tabela 12">
            <a:extLst>
              <a:ext uri="{FF2B5EF4-FFF2-40B4-BE49-F238E27FC236}">
                <a16:creationId xmlns:a16="http://schemas.microsoft.com/office/drawing/2014/main" id="{360A29F7-5770-46D1-9677-3FFE33ABDF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8211876"/>
              </p:ext>
            </p:extLst>
          </p:nvPr>
        </p:nvGraphicFramePr>
        <p:xfrm>
          <a:off x="285163" y="945065"/>
          <a:ext cx="11710891" cy="555152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52197">
                  <a:extLst>
                    <a:ext uri="{9D8B030D-6E8A-4147-A177-3AD203B41FA5}">
                      <a16:colId xmlns:a16="http://schemas.microsoft.com/office/drawing/2014/main" val="2304515092"/>
                    </a:ext>
                  </a:extLst>
                </a:gridCol>
                <a:gridCol w="10258694">
                  <a:extLst>
                    <a:ext uri="{9D8B030D-6E8A-4147-A177-3AD203B41FA5}">
                      <a16:colId xmlns:a16="http://schemas.microsoft.com/office/drawing/2014/main" val="1026283095"/>
                    </a:ext>
                  </a:extLst>
                </a:gridCol>
              </a:tblGrid>
              <a:tr h="76616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200" b="1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EIXO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200" b="1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 </a:t>
                      </a:r>
                      <a:r>
                        <a:rPr lang="pt-BR" sz="2200" b="1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ANÁLISE DE MATURIDADE E GERENCIAMENTO DOS RISCOS E FORTALECIMENTO DOS CONTROLES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5101004"/>
                  </a:ext>
                </a:extLst>
              </a:tr>
              <a:tr h="86215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DEFINIÇÃO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7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Implementar controles internos fundamentados na análise de maturidade e gestão de risco, que privilegiarão ações estratégicas de prevenção e detecção. Editar e revisar atos normativos, pautando-se pelas boas práticas regulatórias e pela legitimidade, estabilidade e coerência do ordenamento jurídico.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982184"/>
                  </a:ext>
                </a:extLst>
              </a:tr>
              <a:tr h="13488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dirty="0">
                          <a:latin typeface="Calibri" panose="020F0502020204030204" pitchFamily="34" charset="0"/>
                        </a:rPr>
                        <a:t>AÇÕES</a:t>
                      </a:r>
                      <a:endParaRPr lang="pt-BR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 Executar as ações do Plano de Integridade do Poder Executivo Municipal;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pt-BR" sz="4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 Executar o Plano anual de auditorias,</a:t>
                      </a:r>
                      <a:r>
                        <a:rPr lang="pt-BR" sz="1600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com definição de ações de controle, objetos e metas;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pt-BR" sz="400" kern="12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 Criar uma ferramenta de controle de qualidade das ações de controle e monitoramento das recomendações;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pt-BR" sz="4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 Controlar as quantidades</a:t>
                      </a:r>
                      <a:r>
                        <a:rPr lang="pt-BR" sz="1600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16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 os valores, por secretaria/entidade, das inexigibilidades e dispensas;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pt-BR" sz="4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pt-BR" sz="1600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C</a:t>
                      </a:r>
                      <a:r>
                        <a:rPr lang="pt-BR" sz="16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ontrolar o quantitativo de aditivos por contratos e verificação das mudanças incorporadas;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pt-BR" sz="4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pt-BR" sz="1600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C</a:t>
                      </a:r>
                      <a:r>
                        <a:rPr lang="pt-BR" sz="160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omparar os preços praticados nas licitações com os preços pagos por outros órgãos;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pt-BR" sz="4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algn="just">
                        <a:buFontTx/>
                        <a:buChar char="-"/>
                      </a:pPr>
                      <a:r>
                        <a:rPr lang="pt-BR" sz="1600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Editar ato normativo que regulamenta a Lei Anticorrupção da Pessoa Jurídica – Lei 12.846/2013;</a:t>
                      </a:r>
                    </a:p>
                    <a:p>
                      <a:pPr algn="just">
                        <a:buFontTx/>
                        <a:buChar char="-"/>
                      </a:pPr>
                      <a:endParaRPr lang="pt-BR" sz="300" kern="12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algn="just">
                        <a:buFontTx/>
                        <a:buChar char="-"/>
                      </a:pPr>
                      <a:r>
                        <a:rPr lang="pt-BR" sz="1600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Revisar os atos normativos do Município;</a:t>
                      </a:r>
                    </a:p>
                    <a:p>
                      <a:pPr algn="just">
                        <a:buFontTx/>
                        <a:buNone/>
                      </a:pPr>
                      <a:endParaRPr lang="pt-BR" sz="400" kern="12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algn="just">
                        <a:buFontTx/>
                        <a:buChar char="-"/>
                      </a:pPr>
                      <a:r>
                        <a:rPr lang="pt-BR" sz="1600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Recomendar que se incorpore aos contratos previsão de rescisão contratual e multa caso a contratada pratique atos lesivos à Administração Pública – Lei 12.846/2013;</a:t>
                      </a:r>
                    </a:p>
                    <a:p>
                      <a:pPr algn="just">
                        <a:buFontTx/>
                        <a:buChar char="-"/>
                      </a:pPr>
                      <a:endParaRPr lang="pt-BR" sz="400" kern="12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algn="just">
                        <a:buFontTx/>
                        <a:buChar char="-"/>
                      </a:pPr>
                      <a:r>
                        <a:rPr lang="pt-BR" sz="1600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Auditar as contratações de terceirizados;</a:t>
                      </a:r>
                    </a:p>
                    <a:p>
                      <a:pPr algn="just">
                        <a:buFontTx/>
                        <a:buChar char="-"/>
                      </a:pPr>
                      <a:endParaRPr lang="pt-BR" sz="400" kern="12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algn="just">
                        <a:buFontTx/>
                        <a:buChar char="-"/>
                      </a:pPr>
                      <a:r>
                        <a:rPr lang="pt-BR" sz="1600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Auditar bens e rendas dos dirigentes;</a:t>
                      </a:r>
                    </a:p>
                    <a:p>
                      <a:pPr algn="just">
                        <a:buFontTx/>
                        <a:buNone/>
                      </a:pPr>
                      <a:endParaRPr lang="pt-BR" sz="400" kern="12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algn="just">
                        <a:buFontTx/>
                        <a:buChar char="-"/>
                      </a:pPr>
                      <a:r>
                        <a:rPr lang="pt-BR" sz="1600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Controlar os limites e condições para inscrição de despesas em restos a pagar do Município.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599444"/>
                  </a:ext>
                </a:extLst>
              </a:tr>
            </a:tbl>
          </a:graphicData>
        </a:graphic>
      </p:graphicFrame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BE7EBD06-4EA5-46DA-BE99-33CA3A29A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9054" y="6432292"/>
            <a:ext cx="683339" cy="365125"/>
          </a:xfrm>
        </p:spPr>
        <p:txBody>
          <a:bodyPr/>
          <a:lstStyle/>
          <a:p>
            <a:fld id="{85EBF05E-5359-4A42-B8FC-63446AD3A6E7}" type="slidenum">
              <a:rPr lang="pt-BR" smtClean="0"/>
              <a:pPr/>
              <a:t>5</a:t>
            </a:fld>
            <a:endParaRPr lang="pt-BR" dirty="0"/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148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>
            <a:extLst>
              <a:ext uri="{FF2B5EF4-FFF2-40B4-BE49-F238E27FC236}">
                <a16:creationId xmlns:a16="http://schemas.microsoft.com/office/drawing/2014/main" id="{88E44162-9369-4D72-ABAE-0E0DFFEE69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7AD66374-0DA5-4FE5-ACAA-26E9F4704F1E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984A2F4A-1EDA-4C6E-B5ED-6B80FA51E282}"/>
              </a:ext>
            </a:extLst>
          </p:cNvPr>
          <p:cNvSpPr txBox="1"/>
          <p:nvPr/>
        </p:nvSpPr>
        <p:spPr>
          <a:xfrm>
            <a:off x="192564" y="172279"/>
            <a:ext cx="11623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anose="020F0502020204030204" pitchFamily="34" charset="0"/>
              </a:rPr>
              <a:t>PLANO DE INTEGRIDADE - EIXO 3: 7 AÇÕES</a:t>
            </a:r>
          </a:p>
        </p:txBody>
      </p:sp>
      <p:graphicFrame>
        <p:nvGraphicFramePr>
          <p:cNvPr id="13" name="Tabela 12">
            <a:extLst>
              <a:ext uri="{FF2B5EF4-FFF2-40B4-BE49-F238E27FC236}">
                <a16:creationId xmlns:a16="http://schemas.microsoft.com/office/drawing/2014/main" id="{360A29F7-5770-46D1-9677-3FFE33ABDF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180299"/>
              </p:ext>
            </p:extLst>
          </p:nvPr>
        </p:nvGraphicFramePr>
        <p:xfrm>
          <a:off x="259607" y="925975"/>
          <a:ext cx="11455315" cy="5105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75210">
                  <a:extLst>
                    <a:ext uri="{9D8B030D-6E8A-4147-A177-3AD203B41FA5}">
                      <a16:colId xmlns:a16="http://schemas.microsoft.com/office/drawing/2014/main" val="2304515092"/>
                    </a:ext>
                  </a:extLst>
                </a:gridCol>
                <a:gridCol w="9780105">
                  <a:extLst>
                    <a:ext uri="{9D8B030D-6E8A-4147-A177-3AD203B41FA5}">
                      <a16:colId xmlns:a16="http://schemas.microsoft.com/office/drawing/2014/main" val="1026283095"/>
                    </a:ext>
                  </a:extLst>
                </a:gridCol>
              </a:tblGrid>
              <a:tr h="704043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200" b="1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EIXO 3</a:t>
                      </a:r>
                    </a:p>
                  </a:txBody>
                  <a:tcPr anchor="ctr">
                    <a:solidFill>
                      <a:srgbClr val="72C8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2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3. ESTRATÉGIAS DE TRANSPARÊNCIA, CONTROLES DE EFETIVIDADE DAS POLÍTICAS PÚBLICAS E PARTICIPAÇÃO SOCIAL</a:t>
                      </a:r>
                    </a:p>
                  </a:txBody>
                  <a:tcPr>
                    <a:solidFill>
                      <a:srgbClr val="72C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5101004"/>
                  </a:ext>
                </a:extLst>
              </a:tr>
              <a:tr h="856443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DEFINIÇÃO</a:t>
                      </a: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1800" dirty="0">
                          <a:latin typeface="Calibri" panose="020F0502020204030204" pitchFamily="34" charset="0"/>
                        </a:rPr>
                        <a:t>Promover a participação social, incrementar a comunicação aberta, voluntária e transparente das atividades e dos resultados da organização, de maneira a fortalecer o acesso público à informação e realizar o controle da efetividade das políticas públicas através dos canais de ouvidoria.</a:t>
                      </a:r>
                    </a:p>
                  </a:txBody>
                  <a:tcP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982184"/>
                  </a:ext>
                </a:extLst>
              </a:tr>
              <a:tr h="16084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dirty="0">
                          <a:latin typeface="Calibri" panose="020F0502020204030204" pitchFamily="34" charset="0"/>
                        </a:rPr>
                        <a:t>AÇÕES</a:t>
                      </a:r>
                      <a:endParaRPr lang="pt-BR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pt-BR" sz="150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pt-BR" sz="1500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Disponibilizar pasta "fiscal cidadão" no site da transparência, com espaço destinado para informações de interesse do controle social informando índices constitucionais; plano de </a:t>
                      </a:r>
                      <a:r>
                        <a:rPr lang="pt-BR" sz="1500" kern="1200" baseline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integridade; superávits </a:t>
                      </a:r>
                      <a:r>
                        <a:rPr lang="pt-BR" sz="1500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financeiros e orçamentários do </a:t>
                      </a:r>
                      <a:r>
                        <a:rPr lang="pt-BR" sz="1500" kern="1200" baseline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exercício anterior;  </a:t>
                      </a:r>
                      <a:r>
                        <a:rPr lang="pt-BR" sz="1500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Relatório de economicidade nas contratações (placar da economia); glossário sobre licitações, dados agregados como resultados, </a:t>
                      </a:r>
                      <a:r>
                        <a:rPr lang="pt-BR" sz="1500" kern="1200" baseline="0" dirty="0" err="1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ex</a:t>
                      </a:r>
                      <a:r>
                        <a:rPr lang="pt-BR" sz="1500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, pregões, dispensas, por secretaria;  entre outros;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pt-BR" sz="300" kern="1200" baseline="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pt-BR" sz="300" baseline="0" dirty="0">
                        <a:latin typeface="Calibri" panose="020F0502020204030204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pt-BR" sz="1500" baseline="0" dirty="0">
                          <a:latin typeface="Calibri" panose="020F0502020204030204" pitchFamily="34" charset="0"/>
                        </a:rPr>
                        <a:t> Patrocinar a implantação da Carta de Serviços ao Cidadão;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pt-BR" sz="300" baseline="0" dirty="0">
                        <a:latin typeface="Calibri" panose="020F0502020204030204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pt-BR" sz="1500" baseline="0" dirty="0">
                          <a:latin typeface="Calibri" panose="020F0502020204030204" pitchFamily="34" charset="0"/>
                        </a:rPr>
                        <a:t> Divulgar, monitorar e avaliar, quanto aos requisitos legais e aos compromissos formalizados, a Carta de Serviços ao Cidadão;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pt-BR" sz="300" baseline="0" dirty="0">
                        <a:latin typeface="Calibri" panose="020F0502020204030204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pt-BR" sz="1500" baseline="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pt-BR" sz="1500" dirty="0">
                          <a:latin typeface="Calibri" panose="020F0502020204030204" pitchFamily="34" charset="0"/>
                        </a:rPr>
                        <a:t>Promover atividades educativas sobre transparência,</a:t>
                      </a:r>
                      <a:r>
                        <a:rPr lang="pt-BR" sz="1500" baseline="0" dirty="0">
                          <a:latin typeface="Calibri" panose="020F0502020204030204" pitchFamily="34" charset="0"/>
                        </a:rPr>
                        <a:t> ética, cidadania e controle social voltadas ao público </a:t>
                      </a:r>
                      <a:r>
                        <a:rPr lang="pt-BR" sz="1500" baseline="0" dirty="0" err="1">
                          <a:latin typeface="Calibri" panose="020F0502020204030204" pitchFamily="34" charset="0"/>
                        </a:rPr>
                        <a:t>infantojuvenil</a:t>
                      </a:r>
                      <a:r>
                        <a:rPr lang="pt-BR" sz="1500" baseline="0" dirty="0">
                          <a:latin typeface="Calibri" panose="020F0502020204030204" pitchFamily="34" charset="0"/>
                        </a:rPr>
                        <a:t>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pt-BR" sz="300" baseline="0" dirty="0">
                        <a:latin typeface="Calibri" panose="020F0502020204030204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pt-BR" sz="1500" baseline="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pt-BR" sz="1500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Monitorar e avaliar o desempenho de ouvidoria ou de outros serviços abertos à sociedade;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pt-BR" sz="300" kern="1200" baseline="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500" baseline="0" dirty="0">
                          <a:latin typeface="Calibri" panose="020F0502020204030204" pitchFamily="34" charset="0"/>
                        </a:rPr>
                        <a:t>- Incorporar os </a:t>
                      </a:r>
                      <a:r>
                        <a:rPr lang="pt-BR" sz="1500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resultados das solicitações, reclamações, sugestões, denúncias e elogios aos processos finalísticos e de apoio;</a:t>
                      </a:r>
                      <a:endParaRPr lang="pt-BR" sz="1500" baseline="0" dirty="0">
                        <a:latin typeface="Calibri" panose="020F0502020204030204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300" baseline="0" dirty="0">
                        <a:latin typeface="Calibri" panose="020F0502020204030204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pt-BR" sz="1500" baseline="0" dirty="0">
                          <a:latin typeface="Calibri" panose="020F0502020204030204" pitchFamily="34" charset="0"/>
                        </a:rPr>
                        <a:t> Aprimorar os processos de atendimento a partir da análise do desempenho, das necessidades e das expectativas do cidadão-usuário;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pt-BR" sz="300" baseline="0" dirty="0"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599444"/>
                  </a:ext>
                </a:extLst>
              </a:tr>
            </a:tbl>
          </a:graphicData>
        </a:graphic>
      </p:graphicFrame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BE7EBD06-4EA5-46DA-BE99-33CA3A29A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9054" y="6432292"/>
            <a:ext cx="683339" cy="365125"/>
          </a:xfrm>
        </p:spPr>
        <p:txBody>
          <a:bodyPr/>
          <a:lstStyle/>
          <a:p>
            <a:fld id="{85EBF05E-5359-4A42-B8FC-63446AD3A6E7}" type="slidenum">
              <a:rPr lang="pt-BR" smtClean="0"/>
              <a:pPr/>
              <a:t>6</a:t>
            </a:fld>
            <a:endParaRPr lang="pt-BR" dirty="0"/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112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m 14">
            <a:extLst>
              <a:ext uri="{FF2B5EF4-FFF2-40B4-BE49-F238E27FC236}">
                <a16:creationId xmlns:a16="http://schemas.microsoft.com/office/drawing/2014/main" id="{3DAF1B2B-4AE5-402A-981E-29E51F5A04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280747" y="1582723"/>
            <a:ext cx="3534416" cy="3698661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ED97021D-F78A-4DA5-814E-2E4E1BC5EDCD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063D840-A8DF-4FF9-BA65-A91663D3EB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BFFF2CCF-8868-4915-9208-ECBE47F2CF1C}"/>
              </a:ext>
            </a:extLst>
          </p:cNvPr>
          <p:cNvSpPr txBox="1"/>
          <p:nvPr/>
        </p:nvSpPr>
        <p:spPr>
          <a:xfrm>
            <a:off x="278293" y="172279"/>
            <a:ext cx="669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anose="020F0502020204030204" pitchFamily="34" charset="0"/>
              </a:rPr>
              <a:t>ATENÇÃO</a:t>
            </a:r>
            <a:r>
              <a:rPr lang="pt-BR" sz="2800" b="1" dirty="0"/>
              <a:t>!</a:t>
            </a:r>
          </a:p>
        </p:txBody>
      </p:sp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7FBAD8D3-EBF6-432D-82D3-386CAE2FDD3F}"/>
              </a:ext>
            </a:extLst>
          </p:cNvPr>
          <p:cNvSpPr/>
          <p:nvPr/>
        </p:nvSpPr>
        <p:spPr>
          <a:xfrm>
            <a:off x="3778623" y="979714"/>
            <a:ext cx="8224977" cy="5649686"/>
          </a:xfrm>
          <a:prstGeom prst="roundRect">
            <a:avLst/>
          </a:prstGeom>
          <a:noFill/>
          <a:ln w="6350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5172314D-100D-4B7A-8939-EF8E99EC6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BF05E-5359-4A42-B8FC-63446AD3A6E7}" type="slidenum">
              <a:rPr lang="pt-BR" smtClean="0"/>
              <a:pPr/>
              <a:t>7</a:t>
            </a:fld>
            <a:endParaRPr lang="pt-BR"/>
          </a:p>
        </p:txBody>
      </p:sp>
      <p:pic>
        <p:nvPicPr>
          <p:cNvPr id="6" name="Gráfico 5" descr="Aviso">
            <a:extLst>
              <a:ext uri="{FF2B5EF4-FFF2-40B4-BE49-F238E27FC236}">
                <a16:creationId xmlns:a16="http://schemas.microsoft.com/office/drawing/2014/main" id="{79864173-E7DB-487F-9E59-F6D69F62755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158733" y="887152"/>
            <a:ext cx="1627587" cy="162758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77AE6B44-4C3A-4B8D-93D7-ECEA065F6D03}"/>
              </a:ext>
            </a:extLst>
          </p:cNvPr>
          <p:cNvSpPr txBox="1"/>
          <p:nvPr/>
        </p:nvSpPr>
        <p:spPr>
          <a:xfrm>
            <a:off x="10158733" y="2345921"/>
            <a:ext cx="172008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600" b="1" dirty="0">
                <a:solidFill>
                  <a:schemeClr val="accent1"/>
                </a:solidFill>
                <a:latin typeface="Calibri" panose="020F0502020204030204" pitchFamily="34" charset="0"/>
              </a:rPr>
              <a:t>ATENÇÃO!</a:t>
            </a:r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6EA28643-DD21-4EEC-A3C6-3FA6797D37B6}"/>
              </a:ext>
            </a:extLst>
          </p:cNvPr>
          <p:cNvSpPr txBox="1"/>
          <p:nvPr/>
        </p:nvSpPr>
        <p:spPr>
          <a:xfrm>
            <a:off x="3749534" y="2125637"/>
            <a:ext cx="8406607" cy="4697349"/>
          </a:xfrm>
          <a:prstGeom prst="rect">
            <a:avLst/>
          </a:prstGeom>
          <a:noFill/>
          <a:ln w="57150">
            <a:noFill/>
            <a:prstDash val="solid"/>
          </a:ln>
        </p:spPr>
        <p:txBody>
          <a:bodyPr wrap="square" lIns="360000" tIns="360000" rIns="360000" bIns="360000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pt-BR" dirty="0">
                <a:solidFill>
                  <a:schemeClr val="bg1"/>
                </a:solidFill>
                <a:latin typeface="Calibri" panose="020F0502020204030204" pitchFamily="34" charset="0"/>
              </a:rPr>
              <a:t>Xxx</a:t>
            </a:r>
          </a:p>
          <a:p>
            <a:pPr marL="342900" indent="-342900" algn="just">
              <a:buAutoNum type="arabicPeriod"/>
            </a:pPr>
            <a:r>
              <a:rPr lang="pt-BR" sz="2000" dirty="0">
                <a:latin typeface="Calibri" panose="020F0502020204030204" pitchFamily="34" charset="0"/>
              </a:rPr>
              <a:t>Análise com emissão de certificados de auditorias das prestações de contas de gestão dos ordenadores de despesas;</a:t>
            </a:r>
          </a:p>
          <a:p>
            <a:pPr marL="342900" indent="-342900" algn="just">
              <a:buAutoNum type="arabicPeriod"/>
            </a:pPr>
            <a:r>
              <a:rPr lang="pt-BR" sz="2000" dirty="0">
                <a:latin typeface="Calibri" panose="020F0502020204030204" pitchFamily="34" charset="0"/>
              </a:rPr>
              <a:t>Certificação do IEGM: índice de efetividade da gestão municipal;</a:t>
            </a:r>
          </a:p>
          <a:p>
            <a:pPr marL="342900" indent="-342900" algn="just">
              <a:buAutoNum type="arabicPeriod"/>
            </a:pPr>
            <a:r>
              <a:rPr lang="pt-BR" sz="2000" dirty="0">
                <a:latin typeface="Calibri" panose="020F0502020204030204" pitchFamily="34" charset="0"/>
              </a:rPr>
              <a:t>Relatório e defesa da prestação de contas de Governo;</a:t>
            </a:r>
          </a:p>
          <a:p>
            <a:pPr marL="342900" indent="-342900" algn="just">
              <a:buAutoNum type="arabicPeriod"/>
            </a:pPr>
            <a:r>
              <a:rPr lang="pt-BR" sz="2000" dirty="0">
                <a:latin typeface="Calibri" panose="020F0502020204030204" pitchFamily="34" charset="0"/>
              </a:rPr>
              <a:t>Incremento da transparência;</a:t>
            </a:r>
          </a:p>
          <a:p>
            <a:pPr marL="342900" indent="-342900" algn="just">
              <a:buAutoNum type="arabicPeriod"/>
            </a:pPr>
            <a:r>
              <a:rPr lang="pt-BR" sz="2000" dirty="0">
                <a:latin typeface="Calibri" panose="020F0502020204030204" pitchFamily="34" charset="0"/>
              </a:rPr>
              <a:t>Realização das Jornadas da CGM em seus 3 eixos: capacitação ao servidor, educação cidadã e em comemoração ao dia internacional contra a corrupção;</a:t>
            </a:r>
          </a:p>
          <a:p>
            <a:pPr marL="342900" indent="-342900" algn="just">
              <a:buAutoNum type="arabicPeriod"/>
            </a:pPr>
            <a:r>
              <a:rPr lang="pt-BR" sz="2000" dirty="0">
                <a:latin typeface="Calibri" panose="020F0502020204030204" pitchFamily="34" charset="0"/>
              </a:rPr>
              <a:t>Análise prévia de processos administrativos licitatórios, de contratações, entre outros;</a:t>
            </a:r>
          </a:p>
          <a:p>
            <a:pPr marL="342900" indent="-342900" algn="just">
              <a:buAutoNum type="arabicPeriod"/>
            </a:pPr>
            <a:r>
              <a:rPr lang="pt-BR" sz="2000" dirty="0">
                <a:latin typeface="Calibri" panose="020F0502020204030204" pitchFamily="34" charset="0"/>
              </a:rPr>
              <a:t>Propostas de normatizações;</a:t>
            </a:r>
          </a:p>
          <a:p>
            <a:pPr marL="342900" indent="-342900" algn="just">
              <a:buAutoNum type="arabicPeriod"/>
            </a:pPr>
            <a:r>
              <a:rPr lang="pt-BR" sz="2000" dirty="0">
                <a:latin typeface="Calibri" panose="020F0502020204030204" pitchFamily="34" charset="0"/>
              </a:rPr>
              <a:t>Apoio ao controle externo.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6EA28643-DD21-4EEC-A3C6-3FA6797D37B6}"/>
              </a:ext>
            </a:extLst>
          </p:cNvPr>
          <p:cNvSpPr txBox="1"/>
          <p:nvPr/>
        </p:nvSpPr>
        <p:spPr>
          <a:xfrm>
            <a:off x="3603282" y="975077"/>
            <a:ext cx="6509291" cy="2173581"/>
          </a:xfrm>
          <a:prstGeom prst="rect">
            <a:avLst/>
          </a:prstGeom>
          <a:noFill/>
          <a:ln w="57150">
            <a:noFill/>
            <a:prstDash val="solid"/>
          </a:ln>
        </p:spPr>
        <p:txBody>
          <a:bodyPr wrap="square" lIns="360000" tIns="360000" rIns="360000" bIns="360000" rtlCol="0">
            <a:spAutoFit/>
          </a:bodyPr>
          <a:lstStyle/>
          <a:p>
            <a:pPr algn="just"/>
            <a:r>
              <a:rPr lang="pt-BR" sz="2200" dirty="0">
                <a:latin typeface="Calibri" panose="020F0502020204030204" pitchFamily="34" charset="0"/>
              </a:rPr>
              <a:t>O presente Plano </a:t>
            </a:r>
            <a:r>
              <a:rPr lang="pt-BR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não</a:t>
            </a:r>
            <a:r>
              <a:rPr lang="pt-BR" sz="2200" dirty="0">
                <a:latin typeface="Calibri" panose="020F0502020204030204" pitchFamily="34" charset="0"/>
              </a:rPr>
              <a:t> contempla as atividades já realizadas no âmbito da </a:t>
            </a:r>
            <a:r>
              <a:rPr lang="pt-BR" sz="2200" dirty="0" err="1">
                <a:latin typeface="Calibri" panose="020F0502020204030204" pitchFamily="34" charset="0"/>
              </a:rPr>
              <a:t>CGM-Niterói</a:t>
            </a:r>
            <a:r>
              <a:rPr lang="pt-BR" sz="2200" dirty="0">
                <a:latin typeface="Calibri" panose="020F0502020204030204" pitchFamily="34" charset="0"/>
              </a:rPr>
              <a:t>, tais como:</a:t>
            </a:r>
          </a:p>
          <a:p>
            <a:pPr algn="just"/>
            <a:endParaRPr lang="pt-BR" sz="1000" i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marL="457200" indent="-457200" algn="just"/>
            <a:r>
              <a:rPr lang="pt-BR" sz="2000" dirty="0">
                <a:latin typeface="Calibri" panose="020F0502020204030204" pitchFamily="34" charset="0"/>
              </a:rPr>
              <a:t>  1. Auditorias realizadas conforme planos de auditoria publicados;</a:t>
            </a:r>
          </a:p>
        </p:txBody>
      </p:sp>
    </p:spTree>
    <p:extLst>
      <p:ext uri="{BB962C8B-B14F-4D97-AF65-F5344CB8AC3E}">
        <p14:creationId xmlns:p14="http://schemas.microsoft.com/office/powerpoint/2010/main" val="815693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ED97021D-F78A-4DA5-814E-2E4E1BC5EDCD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063D840-A8DF-4FF9-BA65-A91663D3EB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BFFF2CCF-8868-4915-9208-ECBE47F2CF1C}"/>
              </a:ext>
            </a:extLst>
          </p:cNvPr>
          <p:cNvSpPr txBox="1"/>
          <p:nvPr/>
        </p:nvSpPr>
        <p:spPr>
          <a:xfrm>
            <a:off x="278293" y="172279"/>
            <a:ext cx="669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anose="020F0502020204030204" pitchFamily="34" charset="0"/>
              </a:rPr>
              <a:t>FOCO DO PLANO</a:t>
            </a:r>
          </a:p>
        </p:txBody>
      </p:sp>
      <p:sp>
        <p:nvSpPr>
          <p:cNvPr id="28" name="Rectangle 10">
            <a:extLst>
              <a:ext uri="{FF2B5EF4-FFF2-40B4-BE49-F238E27FC236}">
                <a16:creationId xmlns:a16="http://schemas.microsoft.com/office/drawing/2014/main" id="{E856BBAA-92CB-4E63-865A-C4BAC475B74C}"/>
              </a:ext>
            </a:extLst>
          </p:cNvPr>
          <p:cNvSpPr/>
          <p:nvPr/>
        </p:nvSpPr>
        <p:spPr>
          <a:xfrm>
            <a:off x="1545" y="2957616"/>
            <a:ext cx="4956934" cy="5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29" name="Rectangle 23">
            <a:extLst>
              <a:ext uri="{FF2B5EF4-FFF2-40B4-BE49-F238E27FC236}">
                <a16:creationId xmlns:a16="http://schemas.microsoft.com/office/drawing/2014/main" id="{140E3A2C-FA04-43C4-8F97-E38D1750A155}"/>
              </a:ext>
            </a:extLst>
          </p:cNvPr>
          <p:cNvSpPr/>
          <p:nvPr/>
        </p:nvSpPr>
        <p:spPr>
          <a:xfrm rot="10800000">
            <a:off x="7233522" y="2957616"/>
            <a:ext cx="4958478" cy="54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30" name="그룹 84">
            <a:extLst>
              <a:ext uri="{FF2B5EF4-FFF2-40B4-BE49-F238E27FC236}">
                <a16:creationId xmlns:a16="http://schemas.microsoft.com/office/drawing/2014/main" id="{85B7D2C1-5ABC-480A-81E2-750342EBF444}"/>
              </a:ext>
            </a:extLst>
          </p:cNvPr>
          <p:cNvGrpSpPr/>
          <p:nvPr/>
        </p:nvGrpSpPr>
        <p:grpSpPr>
          <a:xfrm>
            <a:off x="4368415" y="1265531"/>
            <a:ext cx="3455171" cy="3900889"/>
            <a:chOff x="4613536" y="2164199"/>
            <a:chExt cx="2956435" cy="3337816"/>
          </a:xfrm>
        </p:grpSpPr>
        <p:sp>
          <p:nvSpPr>
            <p:cNvPr id="31" name="Pie 14">
              <a:extLst>
                <a:ext uri="{FF2B5EF4-FFF2-40B4-BE49-F238E27FC236}">
                  <a16:creationId xmlns:a16="http://schemas.microsoft.com/office/drawing/2014/main" id="{E7D42B34-9188-4BCD-8F6A-B5159AF3729B}"/>
                </a:ext>
              </a:extLst>
            </p:cNvPr>
            <p:cNvSpPr/>
            <p:nvPr/>
          </p:nvSpPr>
          <p:spPr>
            <a:xfrm>
              <a:off x="4613536" y="2363855"/>
              <a:ext cx="2920588" cy="2920588"/>
            </a:xfrm>
            <a:prstGeom prst="pie">
              <a:avLst>
                <a:gd name="adj1" fmla="val 10775528"/>
                <a:gd name="adj2" fmla="val 1620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6" name="Pie 22">
              <a:extLst>
                <a:ext uri="{FF2B5EF4-FFF2-40B4-BE49-F238E27FC236}">
                  <a16:creationId xmlns:a16="http://schemas.microsoft.com/office/drawing/2014/main" id="{FA410832-646F-4602-A7BB-E29224683AA8}"/>
                </a:ext>
              </a:extLst>
            </p:cNvPr>
            <p:cNvSpPr/>
            <p:nvPr/>
          </p:nvSpPr>
          <p:spPr>
            <a:xfrm rot="10800000">
              <a:off x="4649383" y="2381767"/>
              <a:ext cx="2920588" cy="2920588"/>
            </a:xfrm>
            <a:prstGeom prst="pie">
              <a:avLst>
                <a:gd name="adj1" fmla="val 10775528"/>
                <a:gd name="adj2" fmla="val 1620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Oval 9">
              <a:extLst>
                <a:ext uri="{FF2B5EF4-FFF2-40B4-BE49-F238E27FC236}">
                  <a16:creationId xmlns:a16="http://schemas.microsoft.com/office/drawing/2014/main" id="{51E2769B-D137-4477-9C12-606EF08C73A6}"/>
                </a:ext>
              </a:extLst>
            </p:cNvPr>
            <p:cNvSpPr/>
            <p:nvPr/>
          </p:nvSpPr>
          <p:spPr>
            <a:xfrm>
              <a:off x="5118427" y="2853991"/>
              <a:ext cx="1946652" cy="1946652"/>
            </a:xfrm>
            <a:prstGeom prst="ellipse">
              <a:avLst/>
            </a:prstGeom>
            <a:solidFill>
              <a:schemeClr val="bg1"/>
            </a:solidFill>
            <a:ln w="889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3" name="Isosceles Triangle 11">
              <a:extLst>
                <a:ext uri="{FF2B5EF4-FFF2-40B4-BE49-F238E27FC236}">
                  <a16:creationId xmlns:a16="http://schemas.microsoft.com/office/drawing/2014/main" id="{4E3D102E-1162-4203-A67E-EDC725CE616F}"/>
                </a:ext>
              </a:extLst>
            </p:cNvPr>
            <p:cNvSpPr/>
            <p:nvPr/>
          </p:nvSpPr>
          <p:spPr>
            <a:xfrm rot="5400000">
              <a:off x="5911556" y="2299861"/>
              <a:ext cx="847738" cy="57641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4" name="Isosceles Triangle 24">
              <a:extLst>
                <a:ext uri="{FF2B5EF4-FFF2-40B4-BE49-F238E27FC236}">
                  <a16:creationId xmlns:a16="http://schemas.microsoft.com/office/drawing/2014/main" id="{EFC420D7-365E-41A7-922A-C489CD976D7E}"/>
                </a:ext>
              </a:extLst>
            </p:cNvPr>
            <p:cNvSpPr/>
            <p:nvPr/>
          </p:nvSpPr>
          <p:spPr>
            <a:xfrm rot="16200000">
              <a:off x="5424212" y="4789939"/>
              <a:ext cx="847738" cy="576413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46" name="TextBox 91">
            <a:extLst>
              <a:ext uri="{FF2B5EF4-FFF2-40B4-BE49-F238E27FC236}">
                <a16:creationId xmlns:a16="http://schemas.microsoft.com/office/drawing/2014/main" id="{54FEE0B8-7733-4FAC-929C-ABF19A63AB95}"/>
              </a:ext>
            </a:extLst>
          </p:cNvPr>
          <p:cNvSpPr txBox="1"/>
          <p:nvPr/>
        </p:nvSpPr>
        <p:spPr>
          <a:xfrm>
            <a:off x="7987339" y="2995607"/>
            <a:ext cx="25484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ORIENTAÇÃO</a:t>
            </a:r>
            <a:endParaRPr lang="ko-KR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pitchFamily="34" charset="0"/>
            </a:endParaRPr>
          </a:p>
        </p:txBody>
      </p:sp>
      <p:sp>
        <p:nvSpPr>
          <p:cNvPr id="47" name="TextBox 92">
            <a:extLst>
              <a:ext uri="{FF2B5EF4-FFF2-40B4-BE49-F238E27FC236}">
                <a16:creationId xmlns:a16="http://schemas.microsoft.com/office/drawing/2014/main" id="{D89C7020-3C0D-4F33-88FE-D982187E7104}"/>
              </a:ext>
            </a:extLst>
          </p:cNvPr>
          <p:cNvSpPr txBox="1"/>
          <p:nvPr/>
        </p:nvSpPr>
        <p:spPr>
          <a:xfrm>
            <a:off x="1623802" y="2974672"/>
            <a:ext cx="2584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PREVENÇÃO</a:t>
            </a:r>
            <a:endParaRPr lang="ko-KR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pitchFamily="34" charset="0"/>
            </a:endParaRPr>
          </a:p>
        </p:txBody>
      </p:sp>
      <p:sp>
        <p:nvSpPr>
          <p:cNvPr id="48" name="TextBox 93">
            <a:extLst>
              <a:ext uri="{FF2B5EF4-FFF2-40B4-BE49-F238E27FC236}">
                <a16:creationId xmlns:a16="http://schemas.microsoft.com/office/drawing/2014/main" id="{A9CAF452-E572-4B54-BF60-88C449B50C3D}"/>
              </a:ext>
            </a:extLst>
          </p:cNvPr>
          <p:cNvSpPr txBox="1"/>
          <p:nvPr/>
        </p:nvSpPr>
        <p:spPr>
          <a:xfrm>
            <a:off x="7865479" y="3587456"/>
            <a:ext cx="39026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altLang="ko-KR" sz="2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Ações Orientativas</a:t>
            </a:r>
          </a:p>
        </p:txBody>
      </p:sp>
      <p:sp>
        <p:nvSpPr>
          <p:cNvPr id="49" name="TextBox 94">
            <a:extLst>
              <a:ext uri="{FF2B5EF4-FFF2-40B4-BE49-F238E27FC236}">
                <a16:creationId xmlns:a16="http://schemas.microsoft.com/office/drawing/2014/main" id="{78965137-218F-4941-979C-8D989DEC6E9C}"/>
              </a:ext>
            </a:extLst>
          </p:cNvPr>
          <p:cNvSpPr txBox="1"/>
          <p:nvPr/>
        </p:nvSpPr>
        <p:spPr>
          <a:xfrm>
            <a:off x="2099554" y="2292033"/>
            <a:ext cx="258483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ko-KR" sz="20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Ações</a:t>
            </a:r>
            <a:r>
              <a:rPr lang="pt-BR" altLang="ko-KR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 Preventivas e </a:t>
            </a:r>
            <a:r>
              <a:rPr lang="pt-BR" altLang="ko-KR" dirty="0" err="1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detectivas</a:t>
            </a:r>
            <a:endParaRPr lang="ko-KR" altLang="en-US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50" name="Freeform 55">
            <a:extLst>
              <a:ext uri="{FF2B5EF4-FFF2-40B4-BE49-F238E27FC236}">
                <a16:creationId xmlns:a16="http://schemas.microsoft.com/office/drawing/2014/main" id="{065B4063-7831-49D8-AB03-BA6349AADB54}"/>
              </a:ext>
            </a:extLst>
          </p:cNvPr>
          <p:cNvSpPr/>
          <p:nvPr/>
        </p:nvSpPr>
        <p:spPr>
          <a:xfrm rot="2700000">
            <a:off x="5922840" y="2806330"/>
            <a:ext cx="346320" cy="848601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latin typeface="Calibri" pitchFamily="34" charset="0"/>
            </a:endParaRPr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47AA686D-CA9D-4393-A7F9-FBEBD84B3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38688" y="6360558"/>
            <a:ext cx="683339" cy="365125"/>
          </a:xfrm>
        </p:spPr>
        <p:txBody>
          <a:bodyPr/>
          <a:lstStyle/>
          <a:p>
            <a:fld id="{85EBF05E-5359-4A42-B8FC-63446AD3A6E7}" type="slidenum">
              <a:rPr lang="pt-BR" smtClean="0"/>
              <a:pPr/>
              <a:t>8</a:t>
            </a:fld>
            <a:endParaRPr lang="pt-BR"/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EE4717B6-DAB9-4584-920D-BE17B10F28F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5378737" y="2441142"/>
            <a:ext cx="1434526" cy="1501189"/>
          </a:xfrm>
          <a:prstGeom prst="rect">
            <a:avLst/>
          </a:prstGeom>
        </p:spPr>
      </p:pic>
      <p:pic>
        <p:nvPicPr>
          <p:cNvPr id="22" name="Imagem 21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961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Chart 7">
            <a:extLst>
              <a:ext uri="{FF2B5EF4-FFF2-40B4-BE49-F238E27FC236}">
                <a16:creationId xmlns:a16="http://schemas.microsoft.com/office/drawing/2014/main" id="{8F753DA6-A6CC-471A-A28D-7FA83F392F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02310756"/>
              </p:ext>
            </p:extLst>
          </p:nvPr>
        </p:nvGraphicFramePr>
        <p:xfrm>
          <a:off x="7692514" y="4954018"/>
          <a:ext cx="1430188" cy="1535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2" name="Chart 7">
            <a:extLst>
              <a:ext uri="{FF2B5EF4-FFF2-40B4-BE49-F238E27FC236}">
                <a16:creationId xmlns:a16="http://schemas.microsoft.com/office/drawing/2014/main" id="{6326CBBE-E953-487F-8DDD-C3B6B3A889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8792043"/>
              </p:ext>
            </p:extLst>
          </p:nvPr>
        </p:nvGraphicFramePr>
        <p:xfrm>
          <a:off x="7493877" y="3647383"/>
          <a:ext cx="1565316" cy="1492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6" name="Chart 7">
            <a:extLst>
              <a:ext uri="{FF2B5EF4-FFF2-40B4-BE49-F238E27FC236}">
                <a16:creationId xmlns:a16="http://schemas.microsoft.com/office/drawing/2014/main" id="{6E3664D5-1197-4191-BFD8-A318D5171D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73754636"/>
              </p:ext>
            </p:extLst>
          </p:nvPr>
        </p:nvGraphicFramePr>
        <p:xfrm>
          <a:off x="7255344" y="3705300"/>
          <a:ext cx="1358569" cy="1641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Chart 7">
            <a:extLst>
              <a:ext uri="{FF2B5EF4-FFF2-40B4-BE49-F238E27FC236}">
                <a16:creationId xmlns:a16="http://schemas.microsoft.com/office/drawing/2014/main" id="{0AEFF234-5695-42FC-A6F9-CB2C23D124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10277576"/>
              </p:ext>
            </p:extLst>
          </p:nvPr>
        </p:nvGraphicFramePr>
        <p:xfrm>
          <a:off x="7109568" y="831920"/>
          <a:ext cx="1358569" cy="14921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3" name="Chart 7">
            <a:extLst>
              <a:ext uri="{FF2B5EF4-FFF2-40B4-BE49-F238E27FC236}">
                <a16:creationId xmlns:a16="http://schemas.microsoft.com/office/drawing/2014/main" id="{D54A93D4-3296-453E-B962-1AF2359A70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0181358"/>
              </p:ext>
            </p:extLst>
          </p:nvPr>
        </p:nvGraphicFramePr>
        <p:xfrm>
          <a:off x="7261968" y="984320"/>
          <a:ext cx="1358569" cy="14921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" name="Retângulo 3">
            <a:extLst>
              <a:ext uri="{FF2B5EF4-FFF2-40B4-BE49-F238E27FC236}">
                <a16:creationId xmlns:a16="http://schemas.microsoft.com/office/drawing/2014/main" id="{ED97021D-F78A-4DA5-814E-2E4E1BC5EDCD}"/>
              </a:ext>
            </a:extLst>
          </p:cNvPr>
          <p:cNvSpPr/>
          <p:nvPr/>
        </p:nvSpPr>
        <p:spPr>
          <a:xfrm flipV="1">
            <a:off x="0" y="782053"/>
            <a:ext cx="12192000" cy="52914"/>
          </a:xfrm>
          <a:prstGeom prst="rect">
            <a:avLst/>
          </a:prstGeom>
          <a:solidFill>
            <a:srgbClr val="F28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Calibri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063D840-A8DF-4FF9-BA65-A91663D3EBE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" y="6133738"/>
            <a:ext cx="2955235" cy="574339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BFFF2CCF-8868-4915-9208-ECBE47F2CF1C}"/>
              </a:ext>
            </a:extLst>
          </p:cNvPr>
          <p:cNvSpPr txBox="1"/>
          <p:nvPr/>
        </p:nvSpPr>
        <p:spPr>
          <a:xfrm>
            <a:off x="278293" y="172279"/>
            <a:ext cx="669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itchFamily="34" charset="0"/>
              </a:rPr>
              <a:t>ABRANGÊNCIA DO PLANO</a:t>
            </a:r>
          </a:p>
        </p:txBody>
      </p:sp>
      <p:graphicFrame>
        <p:nvGraphicFramePr>
          <p:cNvPr id="12" name="Chart 7">
            <a:extLst>
              <a:ext uri="{FF2B5EF4-FFF2-40B4-BE49-F238E27FC236}">
                <a16:creationId xmlns:a16="http://schemas.microsoft.com/office/drawing/2014/main" id="{E1602E53-19EC-464B-BFA6-34009A2C10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5641313"/>
              </p:ext>
            </p:extLst>
          </p:nvPr>
        </p:nvGraphicFramePr>
        <p:xfrm>
          <a:off x="7341477" y="865049"/>
          <a:ext cx="1565316" cy="1492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3" name="TextBox 293">
            <a:extLst>
              <a:ext uri="{FF2B5EF4-FFF2-40B4-BE49-F238E27FC236}">
                <a16:creationId xmlns:a16="http://schemas.microsoft.com/office/drawing/2014/main" id="{4F02C623-338D-4460-B667-CADA3EB7AFAA}"/>
              </a:ext>
            </a:extLst>
          </p:cNvPr>
          <p:cNvSpPr txBox="1"/>
          <p:nvPr/>
        </p:nvSpPr>
        <p:spPr>
          <a:xfrm>
            <a:off x="9003689" y="919946"/>
            <a:ext cx="2174557" cy="12618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000" b="1" dirty="0" err="1">
                <a:latin typeface="Calibri" pitchFamily="34" charset="0"/>
                <a:cs typeface="Arial" pitchFamily="34" charset="0"/>
              </a:rPr>
              <a:t>Órgãos</a:t>
            </a:r>
            <a:r>
              <a:rPr lang="en-US" altLang="ko-KR" sz="3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altLang="ko-KR" sz="3000" b="1" dirty="0" err="1">
                <a:latin typeface="Calibri" pitchFamily="34" charset="0"/>
                <a:cs typeface="Arial" pitchFamily="34" charset="0"/>
              </a:rPr>
              <a:t>Municipais</a:t>
            </a:r>
            <a:endParaRPr lang="en-US" altLang="ko-KR" sz="3000" b="1" dirty="0">
              <a:latin typeface="Calibri" pitchFamily="34" charset="0"/>
              <a:cs typeface="Arial" pitchFamily="34" charset="0"/>
            </a:endParaRPr>
          </a:p>
          <a:p>
            <a:pPr algn="ctr"/>
            <a:r>
              <a:rPr lang="en-US" altLang="ko-KR" sz="1400" i="1" dirty="0">
                <a:latin typeface="Calibri" pitchFamily="34" charset="0"/>
                <a:cs typeface="Arial" pitchFamily="34" charset="0"/>
              </a:rPr>
              <a:t>(</a:t>
            </a:r>
            <a:r>
              <a:rPr lang="en-US" altLang="ko-KR" sz="1400" i="1" dirty="0" err="1">
                <a:latin typeface="Calibri" pitchFamily="34" charset="0"/>
                <a:cs typeface="Arial" pitchFamily="34" charset="0"/>
              </a:rPr>
              <a:t>inclui</a:t>
            </a:r>
            <a:r>
              <a:rPr lang="en-US" altLang="ko-KR" sz="1400" i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altLang="ko-KR" sz="1400" i="1" dirty="0" err="1">
                <a:latin typeface="Calibri" pitchFamily="34" charset="0"/>
                <a:cs typeface="Arial" pitchFamily="34" charset="0"/>
              </a:rPr>
              <a:t>Regionais</a:t>
            </a:r>
            <a:r>
              <a:rPr lang="en-US" altLang="ko-KR" sz="1400" i="1" dirty="0">
                <a:latin typeface="Calibri" pitchFamily="34" charset="0"/>
                <a:cs typeface="Arial" pitchFamily="34" charset="0"/>
              </a:rPr>
              <a:t>)</a:t>
            </a:r>
            <a:endParaRPr lang="ko-KR" altLang="en-US" sz="1400" i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4" name="TextBox 294">
            <a:extLst>
              <a:ext uri="{FF2B5EF4-FFF2-40B4-BE49-F238E27FC236}">
                <a16:creationId xmlns:a16="http://schemas.microsoft.com/office/drawing/2014/main" id="{4580A3BB-E846-4C59-BA9B-B383D137D10B}"/>
              </a:ext>
            </a:extLst>
          </p:cNvPr>
          <p:cNvSpPr txBox="1"/>
          <p:nvPr/>
        </p:nvSpPr>
        <p:spPr>
          <a:xfrm>
            <a:off x="8579419" y="2485796"/>
            <a:ext cx="3342608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000" b="1" dirty="0" err="1">
                <a:latin typeface="Calibri" pitchFamily="34" charset="0"/>
                <a:cs typeface="Arial" pitchFamily="34" charset="0"/>
              </a:rPr>
              <a:t>Entidades</a:t>
            </a:r>
            <a:r>
              <a:rPr lang="en-US" altLang="ko-KR" sz="3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altLang="ko-KR" sz="3000" b="1" dirty="0" err="1">
                <a:latin typeface="Calibri" pitchFamily="34" charset="0"/>
                <a:cs typeface="Arial" pitchFamily="34" charset="0"/>
              </a:rPr>
              <a:t>Municipais</a:t>
            </a:r>
            <a:endParaRPr lang="ko-KR" altLang="en-US" sz="3000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9" name="TextBox 10">
            <a:extLst>
              <a:ext uri="{FF2B5EF4-FFF2-40B4-BE49-F238E27FC236}">
                <a16:creationId xmlns:a16="http://schemas.microsoft.com/office/drawing/2014/main" id="{C7F5D67D-BE1D-4974-AC12-6946B38CE7D6}"/>
              </a:ext>
            </a:extLst>
          </p:cNvPr>
          <p:cNvSpPr txBox="1"/>
          <p:nvPr/>
        </p:nvSpPr>
        <p:spPr bwMode="auto">
          <a:xfrm>
            <a:off x="7023428" y="1371034"/>
            <a:ext cx="1982578" cy="58477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pt-BR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48</a:t>
            </a:r>
            <a:endParaRPr lang="en-US" altLang="ko-KR" sz="3200" b="1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21" name="Chart 7">
            <a:extLst>
              <a:ext uri="{FF2B5EF4-FFF2-40B4-BE49-F238E27FC236}">
                <a16:creationId xmlns:a16="http://schemas.microsoft.com/office/drawing/2014/main" id="{DC752166-38F7-4609-8AB4-226AE58891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4019095"/>
              </p:ext>
            </p:extLst>
          </p:nvPr>
        </p:nvGraphicFramePr>
        <p:xfrm>
          <a:off x="7540114" y="2237944"/>
          <a:ext cx="1430188" cy="1535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22" name="TextBox 10">
            <a:extLst>
              <a:ext uri="{FF2B5EF4-FFF2-40B4-BE49-F238E27FC236}">
                <a16:creationId xmlns:a16="http://schemas.microsoft.com/office/drawing/2014/main" id="{C8AC1DAB-F826-4287-B870-C38A310FAE3E}"/>
              </a:ext>
            </a:extLst>
          </p:cNvPr>
          <p:cNvSpPr txBox="1"/>
          <p:nvPr/>
        </p:nvSpPr>
        <p:spPr bwMode="auto">
          <a:xfrm>
            <a:off x="2103670" y="6356895"/>
            <a:ext cx="5717895" cy="553998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1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Fonte: e-</a:t>
            </a:r>
            <a:r>
              <a:rPr lang="en-US" altLang="ko-KR" sz="10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cidade</a:t>
            </a:r>
            <a:r>
              <a:rPr lang="en-US" altLang="ko-KR" sz="1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29/03/19</a:t>
            </a:r>
          </a:p>
          <a:p>
            <a:pPr algn="ctr">
              <a:defRPr/>
            </a:pPr>
            <a:r>
              <a:rPr lang="en-US" altLang="ko-KR" sz="1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(</a:t>
            </a:r>
            <a:r>
              <a:rPr lang="en-US" altLang="ko-KR" sz="10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Valores</a:t>
            </a:r>
            <a:r>
              <a:rPr lang="en-US" altLang="ko-KR" sz="1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altLang="ko-KR" sz="10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não</a:t>
            </a:r>
            <a:r>
              <a:rPr lang="en-US" altLang="ko-KR" sz="1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altLang="ko-KR" sz="10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contemplam</a:t>
            </a:r>
            <a:r>
              <a:rPr lang="en-US" altLang="ko-KR" sz="1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altLang="ko-KR" sz="10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Poder</a:t>
            </a:r>
            <a:r>
              <a:rPr lang="en-US" altLang="ko-KR" sz="1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altLang="ko-KR" sz="10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Legislativo</a:t>
            </a:r>
            <a:r>
              <a:rPr lang="en-US" altLang="ko-KR" sz="1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Municipal – valor: R$64,2 Mi)</a:t>
            </a:r>
          </a:p>
          <a:p>
            <a:pPr algn="ctr">
              <a:defRPr/>
            </a:pPr>
            <a:r>
              <a:rPr lang="en-US" altLang="ko-KR" sz="1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(</a:t>
            </a:r>
            <a:r>
              <a:rPr lang="en-US" altLang="ko-KR" sz="10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Valores</a:t>
            </a:r>
            <a:r>
              <a:rPr lang="en-US" altLang="ko-KR" sz="1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altLang="ko-KR" sz="10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contemplam</a:t>
            </a:r>
            <a:r>
              <a:rPr lang="en-US" altLang="ko-KR" sz="1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altLang="ko-KR" sz="10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Reserva</a:t>
            </a:r>
            <a:r>
              <a:rPr lang="en-US" altLang="ko-KR" sz="1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de </a:t>
            </a:r>
            <a:r>
              <a:rPr lang="en-US" altLang="ko-KR" sz="10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Contingência</a:t>
            </a:r>
            <a:r>
              <a:rPr lang="en-US" altLang="ko-KR" sz="1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– valor: R$65,7 Mi ) </a:t>
            </a:r>
          </a:p>
        </p:txBody>
      </p:sp>
      <p:graphicFrame>
        <p:nvGraphicFramePr>
          <p:cNvPr id="24" name="Chart 7">
            <a:extLst>
              <a:ext uri="{FF2B5EF4-FFF2-40B4-BE49-F238E27FC236}">
                <a16:creationId xmlns:a16="http://schemas.microsoft.com/office/drawing/2014/main" id="{A40A083A-6DBE-4688-8EA5-70011BFF33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0724096"/>
              </p:ext>
            </p:extLst>
          </p:nvPr>
        </p:nvGraphicFramePr>
        <p:xfrm>
          <a:off x="5008761" y="3988281"/>
          <a:ext cx="1358569" cy="1641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25" name="TextBox 10">
            <a:extLst>
              <a:ext uri="{FF2B5EF4-FFF2-40B4-BE49-F238E27FC236}">
                <a16:creationId xmlns:a16="http://schemas.microsoft.com/office/drawing/2014/main" id="{17CB6047-AB7C-4384-B07D-E00DE6ED153F}"/>
              </a:ext>
            </a:extLst>
          </p:cNvPr>
          <p:cNvSpPr txBox="1"/>
          <p:nvPr/>
        </p:nvSpPr>
        <p:spPr bwMode="auto">
          <a:xfrm>
            <a:off x="7089688" y="2717859"/>
            <a:ext cx="1982578" cy="58477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pt-BR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8</a:t>
            </a:r>
            <a:endParaRPr lang="en-US" altLang="ko-KR" sz="3200" b="1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0" name="Rectangle 272">
            <a:extLst>
              <a:ext uri="{FF2B5EF4-FFF2-40B4-BE49-F238E27FC236}">
                <a16:creationId xmlns:a16="http://schemas.microsoft.com/office/drawing/2014/main" id="{74845794-2CF1-45E9-BD3D-73BDA0EE6BA5}"/>
              </a:ext>
            </a:extLst>
          </p:cNvPr>
          <p:cNvSpPr/>
          <p:nvPr/>
        </p:nvSpPr>
        <p:spPr>
          <a:xfrm>
            <a:off x="4509833" y="4267744"/>
            <a:ext cx="18000" cy="900000"/>
          </a:xfrm>
          <a:prstGeom prst="rect">
            <a:avLst/>
          </a:prstGeom>
          <a:solidFill>
            <a:schemeClr val="bg1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latin typeface="Calibri" pitchFamily="34" charset="0"/>
            </a:endParaRPr>
          </a:p>
        </p:txBody>
      </p:sp>
      <p:sp>
        <p:nvSpPr>
          <p:cNvPr id="31" name="Rectangle 273">
            <a:extLst>
              <a:ext uri="{FF2B5EF4-FFF2-40B4-BE49-F238E27FC236}">
                <a16:creationId xmlns:a16="http://schemas.microsoft.com/office/drawing/2014/main" id="{3E7E04B5-3B4B-4C1B-A25F-9D317136237F}"/>
              </a:ext>
            </a:extLst>
          </p:cNvPr>
          <p:cNvSpPr/>
          <p:nvPr/>
        </p:nvSpPr>
        <p:spPr>
          <a:xfrm>
            <a:off x="4633609" y="4267744"/>
            <a:ext cx="18000" cy="900000"/>
          </a:xfrm>
          <a:prstGeom prst="rect">
            <a:avLst/>
          </a:prstGeom>
          <a:solidFill>
            <a:schemeClr val="bg1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latin typeface="Calibri" pitchFamily="34" charset="0"/>
            </a:endParaRPr>
          </a:p>
        </p:txBody>
      </p:sp>
      <p:sp>
        <p:nvSpPr>
          <p:cNvPr id="32" name="TextBox 297">
            <a:extLst>
              <a:ext uri="{FF2B5EF4-FFF2-40B4-BE49-F238E27FC236}">
                <a16:creationId xmlns:a16="http://schemas.microsoft.com/office/drawing/2014/main" id="{0D82DC40-7EE2-44F6-B478-985B2E43A01B}"/>
              </a:ext>
            </a:extLst>
          </p:cNvPr>
          <p:cNvSpPr txBox="1"/>
          <p:nvPr/>
        </p:nvSpPr>
        <p:spPr>
          <a:xfrm>
            <a:off x="4151490" y="2054911"/>
            <a:ext cx="26439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en-US" altLang="ko-KR" sz="2800" b="1" dirty="0">
                <a:latin typeface="Calibri" pitchFamily="34" charset="0"/>
                <a:cs typeface="Arial" pitchFamily="34" charset="0"/>
              </a:rPr>
              <a:t>QUANTITATIVO</a:t>
            </a:r>
          </a:p>
        </p:txBody>
      </p:sp>
      <p:grpSp>
        <p:nvGrpSpPr>
          <p:cNvPr id="33" name="Group 3">
            <a:extLst>
              <a:ext uri="{FF2B5EF4-FFF2-40B4-BE49-F238E27FC236}">
                <a16:creationId xmlns:a16="http://schemas.microsoft.com/office/drawing/2014/main" id="{0326C4E8-E564-4CEB-8A3B-A11729F69F02}"/>
              </a:ext>
            </a:extLst>
          </p:cNvPr>
          <p:cNvGrpSpPr/>
          <p:nvPr/>
        </p:nvGrpSpPr>
        <p:grpSpPr>
          <a:xfrm>
            <a:off x="6570712" y="1720107"/>
            <a:ext cx="593022" cy="1059693"/>
            <a:chOff x="4136752" y="1733231"/>
            <a:chExt cx="723792" cy="1422710"/>
          </a:xfrm>
          <a:solidFill>
            <a:schemeClr val="bg2">
              <a:lumMod val="50000"/>
            </a:schemeClr>
          </a:solidFill>
        </p:grpSpPr>
        <p:sp>
          <p:nvSpPr>
            <p:cNvPr id="34" name="Chevron 4">
              <a:extLst>
                <a:ext uri="{FF2B5EF4-FFF2-40B4-BE49-F238E27FC236}">
                  <a16:creationId xmlns:a16="http://schemas.microsoft.com/office/drawing/2014/main" id="{7AD4394A-0D2A-44C0-AAB0-0E7C49ED981B}"/>
                </a:ext>
              </a:extLst>
            </p:cNvPr>
            <p:cNvSpPr/>
            <p:nvPr/>
          </p:nvSpPr>
          <p:spPr>
            <a:xfrm>
              <a:off x="4149190" y="1733232"/>
              <a:ext cx="711354" cy="1422709"/>
            </a:xfrm>
            <a:prstGeom prst="chevron">
              <a:avLst>
                <a:gd name="adj" fmla="val 5298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35" name="Rectangle 5">
              <a:extLst>
                <a:ext uri="{FF2B5EF4-FFF2-40B4-BE49-F238E27FC236}">
                  <a16:creationId xmlns:a16="http://schemas.microsoft.com/office/drawing/2014/main" id="{29196B80-7827-4714-8D4A-091850487DC9}"/>
                </a:ext>
              </a:extLst>
            </p:cNvPr>
            <p:cNvSpPr/>
            <p:nvPr/>
          </p:nvSpPr>
          <p:spPr>
            <a:xfrm rot="10800000">
              <a:off x="4136752" y="2819597"/>
              <a:ext cx="288000" cy="3363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Rectangle 6">
              <a:extLst>
                <a:ext uri="{FF2B5EF4-FFF2-40B4-BE49-F238E27FC236}">
                  <a16:creationId xmlns:a16="http://schemas.microsoft.com/office/drawing/2014/main" id="{E3BEF04F-7DC8-431C-A599-7C25EA6DEB17}"/>
                </a:ext>
              </a:extLst>
            </p:cNvPr>
            <p:cNvSpPr/>
            <p:nvPr/>
          </p:nvSpPr>
          <p:spPr>
            <a:xfrm rot="10800000">
              <a:off x="4136752" y="1733231"/>
              <a:ext cx="288000" cy="3363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</p:grpSp>
      <p:graphicFrame>
        <p:nvGraphicFramePr>
          <p:cNvPr id="64" name="Chart 7">
            <a:extLst>
              <a:ext uri="{FF2B5EF4-FFF2-40B4-BE49-F238E27FC236}">
                <a16:creationId xmlns:a16="http://schemas.microsoft.com/office/drawing/2014/main" id="{5B2D25D9-74CB-4B25-9620-6BF61521B2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28368442"/>
              </p:ext>
            </p:extLst>
          </p:nvPr>
        </p:nvGraphicFramePr>
        <p:xfrm>
          <a:off x="7626254" y="5411836"/>
          <a:ext cx="1430188" cy="1535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67" name="TextBox 293">
            <a:extLst>
              <a:ext uri="{FF2B5EF4-FFF2-40B4-BE49-F238E27FC236}">
                <a16:creationId xmlns:a16="http://schemas.microsoft.com/office/drawing/2014/main" id="{D5ED94A9-4D33-46A9-817C-09E599BE2E11}"/>
              </a:ext>
            </a:extLst>
          </p:cNvPr>
          <p:cNvSpPr txBox="1"/>
          <p:nvPr/>
        </p:nvSpPr>
        <p:spPr>
          <a:xfrm>
            <a:off x="9116333" y="3709985"/>
            <a:ext cx="2174557" cy="17235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000" b="1" dirty="0" err="1">
                <a:latin typeface="Calibri" pitchFamily="34" charset="0"/>
                <a:cs typeface="Arial" pitchFamily="34" charset="0"/>
              </a:rPr>
              <a:t>Órgãos</a:t>
            </a:r>
            <a:r>
              <a:rPr lang="en-US" altLang="ko-KR" sz="3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altLang="ko-KR" sz="3000" b="1" dirty="0" err="1">
                <a:latin typeface="Calibri" pitchFamily="34" charset="0"/>
                <a:cs typeface="Arial" pitchFamily="34" charset="0"/>
              </a:rPr>
              <a:t>Municipais</a:t>
            </a:r>
            <a:endParaRPr lang="en-US" altLang="ko-KR" sz="3000" b="1" dirty="0">
              <a:latin typeface="Calibri" pitchFamily="34" charset="0"/>
              <a:cs typeface="Arial" pitchFamily="34" charset="0"/>
            </a:endParaRPr>
          </a:p>
          <a:p>
            <a:pPr algn="ctr"/>
            <a:r>
              <a:rPr lang="en-US" altLang="ko-KR" sz="1400" i="1" dirty="0">
                <a:latin typeface="Calibri" pitchFamily="34" charset="0"/>
                <a:cs typeface="Arial" pitchFamily="34" charset="0"/>
              </a:rPr>
              <a:t>(</a:t>
            </a:r>
            <a:r>
              <a:rPr lang="en-US" altLang="ko-KR" sz="1400" i="1" dirty="0" err="1">
                <a:latin typeface="Calibri" pitchFamily="34" charset="0"/>
                <a:cs typeface="Arial" pitchFamily="34" charset="0"/>
              </a:rPr>
              <a:t>inclui</a:t>
            </a:r>
            <a:r>
              <a:rPr lang="en-US" altLang="ko-KR" sz="1400" i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altLang="ko-KR" sz="1400" i="1" dirty="0" err="1">
                <a:latin typeface="Calibri" pitchFamily="34" charset="0"/>
                <a:cs typeface="Arial" pitchFamily="34" charset="0"/>
              </a:rPr>
              <a:t>Regionais</a:t>
            </a:r>
            <a:r>
              <a:rPr lang="en-US" altLang="ko-KR" sz="1400" i="1" dirty="0">
                <a:latin typeface="Calibri" pitchFamily="34" charset="0"/>
                <a:cs typeface="Arial" pitchFamily="34" charset="0"/>
              </a:rPr>
              <a:t>)</a:t>
            </a:r>
            <a:endParaRPr lang="ko-KR" altLang="en-US" sz="1400" i="1" dirty="0">
              <a:latin typeface="Calibri" pitchFamily="34" charset="0"/>
              <a:cs typeface="Arial" pitchFamily="34" charset="0"/>
            </a:endParaRPr>
          </a:p>
          <a:p>
            <a:pPr algn="ctr"/>
            <a:endParaRPr lang="ko-KR" altLang="en-US" sz="3000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68" name="TextBox 294">
            <a:extLst>
              <a:ext uri="{FF2B5EF4-FFF2-40B4-BE49-F238E27FC236}">
                <a16:creationId xmlns:a16="http://schemas.microsoft.com/office/drawing/2014/main" id="{B0E17FD9-2214-4F63-A25D-E9AC9C4A6FB3}"/>
              </a:ext>
            </a:extLst>
          </p:cNvPr>
          <p:cNvSpPr txBox="1"/>
          <p:nvPr/>
        </p:nvSpPr>
        <p:spPr>
          <a:xfrm>
            <a:off x="8572795" y="5381398"/>
            <a:ext cx="3342608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000" b="1" dirty="0" err="1">
                <a:latin typeface="Calibri" pitchFamily="34" charset="0"/>
                <a:cs typeface="Arial" pitchFamily="34" charset="0"/>
              </a:rPr>
              <a:t>Entidades</a:t>
            </a:r>
            <a:r>
              <a:rPr lang="en-US" altLang="ko-KR" sz="3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altLang="ko-KR" sz="3000" b="1" dirty="0" err="1">
                <a:latin typeface="Calibri" pitchFamily="34" charset="0"/>
                <a:cs typeface="Arial" pitchFamily="34" charset="0"/>
              </a:rPr>
              <a:t>Municipais</a:t>
            </a:r>
            <a:endParaRPr lang="ko-KR" altLang="en-US" sz="3000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71" name="TextBox 10">
            <a:extLst>
              <a:ext uri="{FF2B5EF4-FFF2-40B4-BE49-F238E27FC236}">
                <a16:creationId xmlns:a16="http://schemas.microsoft.com/office/drawing/2014/main" id="{D8CA998D-F9CF-4CAD-9E9C-5A6EA032C4DC}"/>
              </a:ext>
            </a:extLst>
          </p:cNvPr>
          <p:cNvSpPr txBox="1"/>
          <p:nvPr/>
        </p:nvSpPr>
        <p:spPr bwMode="auto">
          <a:xfrm>
            <a:off x="6950544" y="5500117"/>
            <a:ext cx="1982578" cy="46166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pt-BR" sz="2400" dirty="0">
                <a:latin typeface="Calibri" pitchFamily="34" charset="0"/>
              </a:rPr>
              <a:t>R$1.182 BI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72" name="TextBox 297">
            <a:extLst>
              <a:ext uri="{FF2B5EF4-FFF2-40B4-BE49-F238E27FC236}">
                <a16:creationId xmlns:a16="http://schemas.microsoft.com/office/drawing/2014/main" id="{078A6D67-4193-4507-BFBD-A10ECECFC5B5}"/>
              </a:ext>
            </a:extLst>
          </p:cNvPr>
          <p:cNvSpPr txBox="1"/>
          <p:nvPr/>
        </p:nvSpPr>
        <p:spPr>
          <a:xfrm>
            <a:off x="4303889" y="4850497"/>
            <a:ext cx="26439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en-US" altLang="ko-KR" sz="2800" b="1" dirty="0">
                <a:latin typeface="Calibri" pitchFamily="34" charset="0"/>
                <a:cs typeface="Arial" pitchFamily="34" charset="0"/>
              </a:rPr>
              <a:t>ORÇAMENTO</a:t>
            </a:r>
          </a:p>
        </p:txBody>
      </p:sp>
      <p:grpSp>
        <p:nvGrpSpPr>
          <p:cNvPr id="73" name="Group 3">
            <a:extLst>
              <a:ext uri="{FF2B5EF4-FFF2-40B4-BE49-F238E27FC236}">
                <a16:creationId xmlns:a16="http://schemas.microsoft.com/office/drawing/2014/main" id="{8C70942A-C4F9-4AA1-9A3C-C57928DDE832}"/>
              </a:ext>
            </a:extLst>
          </p:cNvPr>
          <p:cNvGrpSpPr/>
          <p:nvPr/>
        </p:nvGrpSpPr>
        <p:grpSpPr>
          <a:xfrm>
            <a:off x="6524331" y="4462708"/>
            <a:ext cx="593022" cy="1165662"/>
            <a:chOff x="4136752" y="1733231"/>
            <a:chExt cx="723792" cy="1422710"/>
          </a:xfrm>
          <a:solidFill>
            <a:schemeClr val="bg2">
              <a:lumMod val="50000"/>
            </a:schemeClr>
          </a:solidFill>
        </p:grpSpPr>
        <p:sp>
          <p:nvSpPr>
            <p:cNvPr id="74" name="Chevron 4">
              <a:extLst>
                <a:ext uri="{FF2B5EF4-FFF2-40B4-BE49-F238E27FC236}">
                  <a16:creationId xmlns:a16="http://schemas.microsoft.com/office/drawing/2014/main" id="{01C36F34-D7B8-4A11-AEAB-C02763CBAE9A}"/>
                </a:ext>
              </a:extLst>
            </p:cNvPr>
            <p:cNvSpPr/>
            <p:nvPr/>
          </p:nvSpPr>
          <p:spPr>
            <a:xfrm>
              <a:off x="4149190" y="1733232"/>
              <a:ext cx="711354" cy="1422709"/>
            </a:xfrm>
            <a:prstGeom prst="chevron">
              <a:avLst>
                <a:gd name="adj" fmla="val 5298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75" name="Rectangle 5">
              <a:extLst>
                <a:ext uri="{FF2B5EF4-FFF2-40B4-BE49-F238E27FC236}">
                  <a16:creationId xmlns:a16="http://schemas.microsoft.com/office/drawing/2014/main" id="{46C1E7C3-C985-4827-9BEF-0F687938F26D}"/>
                </a:ext>
              </a:extLst>
            </p:cNvPr>
            <p:cNvSpPr/>
            <p:nvPr/>
          </p:nvSpPr>
          <p:spPr>
            <a:xfrm rot="10800000">
              <a:off x="4136752" y="2819597"/>
              <a:ext cx="288000" cy="3363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76" name="Rectangle 6">
              <a:extLst>
                <a:ext uri="{FF2B5EF4-FFF2-40B4-BE49-F238E27FC236}">
                  <a16:creationId xmlns:a16="http://schemas.microsoft.com/office/drawing/2014/main" id="{49624242-1180-478C-BE58-B8D1DBD17942}"/>
                </a:ext>
              </a:extLst>
            </p:cNvPr>
            <p:cNvSpPr/>
            <p:nvPr/>
          </p:nvSpPr>
          <p:spPr>
            <a:xfrm rot="10800000">
              <a:off x="4136752" y="1733231"/>
              <a:ext cx="288000" cy="3363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69" name="TextBox 10">
            <a:extLst>
              <a:ext uri="{FF2B5EF4-FFF2-40B4-BE49-F238E27FC236}">
                <a16:creationId xmlns:a16="http://schemas.microsoft.com/office/drawing/2014/main" id="{B9E76CF7-1A62-4B01-9BFE-91904F0F3C86}"/>
              </a:ext>
            </a:extLst>
          </p:cNvPr>
          <p:cNvSpPr txBox="1"/>
          <p:nvPr/>
        </p:nvSpPr>
        <p:spPr bwMode="auto">
          <a:xfrm>
            <a:off x="6871032" y="4179796"/>
            <a:ext cx="1982578" cy="46166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pt-BR" sz="2400" dirty="0">
                <a:latin typeface="Calibri" pitchFamily="34" charset="0"/>
              </a:rPr>
              <a:t>R$1.974 MI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40" name="Retângulo: Cantos Arredondados 39">
            <a:extLst>
              <a:ext uri="{FF2B5EF4-FFF2-40B4-BE49-F238E27FC236}">
                <a16:creationId xmlns:a16="http://schemas.microsoft.com/office/drawing/2014/main" id="{9170CEE7-899D-46CE-91E6-69F289504666}"/>
              </a:ext>
            </a:extLst>
          </p:cNvPr>
          <p:cNvSpPr/>
          <p:nvPr/>
        </p:nvSpPr>
        <p:spPr>
          <a:xfrm>
            <a:off x="4147930" y="3626231"/>
            <a:ext cx="7546018" cy="272000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Calibri" pitchFamily="34" charset="0"/>
            </a:endParaRPr>
          </a:p>
        </p:txBody>
      </p:sp>
      <p:sp>
        <p:nvSpPr>
          <p:cNvPr id="44" name="Retângulo: Cantos Arredondados 43">
            <a:extLst>
              <a:ext uri="{FF2B5EF4-FFF2-40B4-BE49-F238E27FC236}">
                <a16:creationId xmlns:a16="http://schemas.microsoft.com/office/drawing/2014/main" id="{5F7FFC80-6100-4052-9650-5D9260A2404E}"/>
              </a:ext>
            </a:extLst>
          </p:cNvPr>
          <p:cNvSpPr/>
          <p:nvPr/>
        </p:nvSpPr>
        <p:spPr>
          <a:xfrm>
            <a:off x="4143164" y="898568"/>
            <a:ext cx="7546018" cy="266736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Calibri" pitchFamily="34" charset="0"/>
            </a:endParaRPr>
          </a:p>
        </p:txBody>
      </p:sp>
      <p:pic>
        <p:nvPicPr>
          <p:cNvPr id="45" name="Imagem 44">
            <a:extLst>
              <a:ext uri="{FF2B5EF4-FFF2-40B4-BE49-F238E27FC236}">
                <a16:creationId xmlns:a16="http://schemas.microsoft.com/office/drawing/2014/main" id="{3DAF1B2B-4AE5-402A-981E-29E51F5A0477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280747" y="1582723"/>
            <a:ext cx="3534416" cy="3698661"/>
          </a:xfrm>
          <a:prstGeom prst="rect">
            <a:avLst/>
          </a:prstGeom>
        </p:spPr>
      </p:pic>
      <p:sp>
        <p:nvSpPr>
          <p:cNvPr id="46" name="Espaço Reservado para Número de Slide 1">
            <a:extLst>
              <a:ext uri="{FF2B5EF4-FFF2-40B4-BE49-F238E27FC236}">
                <a16:creationId xmlns:a16="http://schemas.microsoft.com/office/drawing/2014/main" id="{47AA686D-CA9D-4393-A7F9-FBEBD84B3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38688" y="6360558"/>
            <a:ext cx="683339" cy="365125"/>
          </a:xfrm>
        </p:spPr>
        <p:txBody>
          <a:bodyPr/>
          <a:lstStyle/>
          <a:p>
            <a:fld id="{85EBF05E-5359-4A42-B8FC-63446AD3A6E7}" type="slidenum">
              <a:rPr lang="pt-BR" smtClean="0">
                <a:latin typeface="Calibri" pitchFamily="34" charset="0"/>
              </a:rPr>
              <a:pPr/>
              <a:t>9</a:t>
            </a:fld>
            <a:endParaRPr lang="pt-BR">
              <a:latin typeface="Calibri" pitchFamily="34" charset="0"/>
            </a:endParaRPr>
          </a:p>
        </p:txBody>
      </p:sp>
      <p:pic>
        <p:nvPicPr>
          <p:cNvPr id="47" name="Imagem 46">
            <a:extLst>
              <a:ext uri="{FF2B5EF4-FFF2-40B4-BE49-F238E27FC236}">
                <a16:creationId xmlns:a16="http://schemas.microsoft.com/office/drawing/2014/main" id="{2FF0559D-ED43-4257-9D0D-B4A0F2651BB7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4751" r="25601" b="12133"/>
          <a:stretch/>
        </p:blipFill>
        <p:spPr>
          <a:xfrm>
            <a:off x="11325497" y="26126"/>
            <a:ext cx="722811" cy="75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95541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do">
  <a:themeElements>
    <a:clrScheme name="Personalizada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D7D31"/>
      </a:accent1>
      <a:accent2>
        <a:srgbClr val="ED7D31"/>
      </a:accent2>
      <a:accent3>
        <a:srgbClr val="A5A5A5"/>
      </a:accent3>
      <a:accent4>
        <a:srgbClr val="FFC000"/>
      </a:accent4>
      <a:accent5>
        <a:srgbClr val="F7CBAC"/>
      </a:accent5>
      <a:accent6>
        <a:srgbClr val="F4B183"/>
      </a:accent6>
      <a:hlink>
        <a:srgbClr val="C55A11"/>
      </a:hlink>
      <a:folHlink>
        <a:srgbClr val="833C0B"/>
      </a:folHlink>
    </a:clrScheme>
    <a:fontScheme name="Facetado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d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4020</TotalTime>
  <Words>3067</Words>
  <Application>Microsoft Office PowerPoint</Application>
  <PresentationFormat>Widescreen</PresentationFormat>
  <Paragraphs>430</Paragraphs>
  <Slides>32</Slides>
  <Notes>26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38" baseType="lpstr">
      <vt:lpstr>Arial</vt:lpstr>
      <vt:lpstr>Calibri</vt:lpstr>
      <vt:lpstr>Trebuchet MS</vt:lpstr>
      <vt:lpstr>Wingdings</vt:lpstr>
      <vt:lpstr>Wingdings 3</vt:lpstr>
      <vt:lpstr>Facetado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Ana Carolina de Almeida Cavalcanti</dc:creator>
  <cp:lastModifiedBy>Tecnologia Rio 9</cp:lastModifiedBy>
  <cp:revision>414</cp:revision>
  <cp:lastPrinted>2019-04-09T19:49:25Z</cp:lastPrinted>
  <dcterms:created xsi:type="dcterms:W3CDTF">2019-02-07T18:03:56Z</dcterms:created>
  <dcterms:modified xsi:type="dcterms:W3CDTF">2021-02-22T16:32:24Z</dcterms:modified>
</cp:coreProperties>
</file>